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37" r:id="rId6"/>
    <p:sldId id="297" r:id="rId7"/>
    <p:sldId id="259" r:id="rId8"/>
    <p:sldId id="300" r:id="rId9"/>
    <p:sldId id="301" r:id="rId10"/>
    <p:sldId id="348" r:id="rId11"/>
    <p:sldId id="354" r:id="rId12"/>
    <p:sldId id="355" r:id="rId13"/>
    <p:sldId id="360" r:id="rId14"/>
    <p:sldId id="363" r:id="rId15"/>
    <p:sldId id="358" r:id="rId16"/>
    <p:sldId id="343" r:id="rId17"/>
    <p:sldId id="339" r:id="rId18"/>
    <p:sldId id="340" r:id="rId19"/>
    <p:sldId id="341" r:id="rId20"/>
    <p:sldId id="342" r:id="rId21"/>
    <p:sldId id="362" r:id="rId22"/>
    <p:sldId id="364" r:id="rId23"/>
    <p:sldId id="334" r:id="rId24"/>
    <p:sldId id="344" r:id="rId25"/>
    <p:sldId id="345" r:id="rId26"/>
    <p:sldId id="263" r:id="rId27"/>
    <p:sldId id="296" r:id="rId28"/>
    <p:sldId id="315" r:id="rId29"/>
    <p:sldId id="314" r:id="rId30"/>
    <p:sldId id="338" r:id="rId31"/>
    <p:sldId id="316" r:id="rId32"/>
    <p:sldId id="267" r:id="rId33"/>
    <p:sldId id="327" r:id="rId34"/>
    <p:sldId id="357" r:id="rId35"/>
    <p:sldId id="326" r:id="rId36"/>
    <p:sldId id="336" r:id="rId37"/>
    <p:sldId id="335" r:id="rId38"/>
    <p:sldId id="365" r:id="rId39"/>
  </p:sldIdLst>
  <p:sldSz cx="12192000" cy="6858000"/>
  <p:notesSz cx="6858000" cy="12192000"/>
  <p:embeddedFontLst>
    <p:embeddedFont>
      <p:font typeface="MiSans" pitchFamily="34" charset="-122"/>
      <p:regular r:id="rId43"/>
    </p:embeddedFont>
    <p:embeddedFont>
      <p:font typeface="MiSans" pitchFamily="34" charset="-120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等线" panose="02010600030101010101" charset="-122"/>
      <p:regular r:id="rId4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2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image" Target="../media/image1.png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44725" y="2316480"/>
            <a:ext cx="7773670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deepre</a:t>
            </a:r>
            <a:r>
              <a:rPr lang="en-US" sz="54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search </a:t>
            </a:r>
            <a:r>
              <a:rPr lang="zh-CN" altLang="en-US" sz="54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研究方向</a:t>
            </a:r>
            <a:endParaRPr lang="zh-CN" altLang="en-US" sz="54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5" y="-104140"/>
            <a:ext cx="601789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</a:t>
            </a: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基础模型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增强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410" y="1419225"/>
            <a:ext cx="5676900" cy="4509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zh-CN" altLang="en-US" sz="1600">
                <a:sym typeface="+mn-ea"/>
              </a:rPr>
              <a:t>参数化方法（</a:t>
            </a:r>
            <a:r>
              <a:rPr lang="en-US" altLang="zh-CN" sz="1600">
                <a:sym typeface="+mn-ea"/>
              </a:rPr>
              <a:t>SFT/RL</a:t>
            </a:r>
            <a:r>
              <a:rPr lang="zh-CN" altLang="en-US" sz="1600">
                <a:sym typeface="+mn-ea"/>
              </a:rPr>
              <a:t>）面临参数扩展、海量结构化经验数据管理、训练算法复杂等问题；非参数化方法在运行时通过与环境交互优化，数据与计算开销更低。</a:t>
            </a:r>
            <a:endParaRPr lang="zh-CN" altLang="en-US" sz="1600">
              <a:sym typeface="+mn-ea"/>
            </a:endParaRPr>
          </a:p>
          <a:p>
            <a:pPr indent="457200"/>
            <a:r>
              <a:rPr lang="zh-CN" altLang="en-US" sz="1600" b="1"/>
              <a:t>非参数化持续学习</a:t>
            </a:r>
            <a:endParaRPr lang="zh-CN" altLang="en-US" sz="1600" b="1"/>
          </a:p>
          <a:p>
            <a:pPr indent="457200"/>
            <a:r>
              <a:rPr lang="zh-CN" altLang="en-US" sz="1600" b="1"/>
              <a:t>核心：</a:t>
            </a:r>
            <a:r>
              <a:rPr lang="zh-CN" altLang="en-US" sz="1600"/>
              <a:t>不更新模型参数，通过优化外部记忆、工作流、工具配置实现能力提升，轻量化、适合复杂</a:t>
            </a:r>
            <a:r>
              <a:rPr lang="en-US" altLang="zh-CN" sz="1600"/>
              <a:t> DR </a:t>
            </a:r>
            <a:r>
              <a:rPr lang="zh-CN" altLang="en-US" sz="1600"/>
              <a:t>架构。</a:t>
            </a:r>
            <a:endParaRPr lang="zh-CN" altLang="en-US" sz="1600"/>
          </a:p>
          <a:p>
            <a:pPr indent="457200"/>
            <a:r>
              <a:rPr lang="zh-CN" altLang="en-US" sz="1600"/>
              <a:t>主流范式：</a:t>
            </a:r>
            <a:r>
              <a:rPr lang="en-US" altLang="zh-CN" sz="1600"/>
              <a:t>Case-Based Reasoning</a:t>
            </a:r>
            <a:r>
              <a:rPr lang="zh-CN" altLang="en-US" sz="1600"/>
              <a:t>（</a:t>
            </a:r>
            <a:r>
              <a:rPr lang="en-US" altLang="zh-CN" sz="1600"/>
              <a:t>CBR</a:t>
            </a:r>
            <a:r>
              <a:rPr lang="zh-CN" altLang="en-US" sz="1600"/>
              <a:t>，基于案例推理）</a:t>
            </a:r>
            <a:endParaRPr lang="zh-CN" altLang="en-US" sz="1600"/>
          </a:p>
          <a:p>
            <a:pPr indent="457200"/>
            <a:r>
              <a:rPr lang="zh-CN" altLang="en-US" sz="1600" b="1"/>
              <a:t>思想：从外部案例库动态检索、适配、复用结构化问题解决轨迹，实现在线上下文自适应与任务级泛化。</a:t>
            </a:r>
            <a:endParaRPr lang="zh-CN" altLang="en-US" sz="1600" b="1"/>
          </a:p>
          <a:p>
            <a:pPr indent="457200"/>
            <a:r>
              <a:rPr lang="zh-CN" altLang="en-US" sz="1600"/>
              <a:t>与</a:t>
            </a:r>
            <a:r>
              <a:rPr lang="en-US" altLang="zh-CN" sz="1600"/>
              <a:t> RAG </a:t>
            </a:r>
            <a:r>
              <a:rPr lang="zh-CN" altLang="en-US" sz="1600"/>
              <a:t>区别：</a:t>
            </a:r>
            <a:r>
              <a:rPr lang="en-US" altLang="zh-CN" sz="1600"/>
              <a:t>RAG </a:t>
            </a:r>
            <a:r>
              <a:rPr lang="zh-CN" altLang="en-US" sz="1600"/>
              <a:t>多是静态非结构化文本检索；</a:t>
            </a:r>
            <a:r>
              <a:rPr lang="en-US" altLang="zh-CN" sz="1600"/>
              <a:t>CBR </a:t>
            </a:r>
            <a:r>
              <a:rPr lang="zh-CN" altLang="en-US" sz="1600"/>
              <a:t>是轨迹级、以推理为中心的记忆组织。</a:t>
            </a:r>
            <a:endParaRPr lang="zh-CN" altLang="en-US" sz="1600"/>
          </a:p>
          <a:p>
            <a:pPr indent="457200"/>
            <a:r>
              <a:rPr lang="zh-CN" altLang="en-US" sz="1600"/>
              <a:t>典型应用：</a:t>
            </a:r>
            <a:endParaRPr lang="zh-CN" altLang="en-US" sz="1600"/>
          </a:p>
          <a:p>
            <a:pPr indent="457200"/>
            <a:r>
              <a:rPr lang="en-US" altLang="zh-CN" sz="1600"/>
              <a:t>DS-Agent</a:t>
            </a:r>
            <a:r>
              <a:rPr lang="zh-CN" altLang="en-US" sz="1600"/>
              <a:t>、</a:t>
            </a:r>
            <a:r>
              <a:rPr lang="en-US" altLang="zh-CN" sz="1600"/>
              <a:t>LAM</a:t>
            </a:r>
            <a:r>
              <a:rPr lang="zh-CN" altLang="en-US" sz="1600"/>
              <a:t>：将</a:t>
            </a:r>
            <a:r>
              <a:rPr lang="en-US" altLang="zh-CN" sz="1600"/>
              <a:t> CBR </a:t>
            </a:r>
            <a:r>
              <a:rPr lang="zh-CN" altLang="en-US" sz="1600"/>
              <a:t>用于数据科学、功能测试生成；</a:t>
            </a:r>
            <a:endParaRPr lang="zh-CN" altLang="en-US" sz="1600"/>
          </a:p>
          <a:p>
            <a:pPr indent="457200"/>
            <a:r>
              <a:rPr lang="en-US" altLang="zh-CN" sz="1600"/>
              <a:t>Agent K</a:t>
            </a:r>
            <a:r>
              <a:rPr lang="zh-CN" altLang="en-US" sz="1600"/>
              <a:t>：基于奖励驱动的记忆策略，实现真正自进化；</a:t>
            </a:r>
            <a:endParaRPr lang="zh-CN" altLang="en-US" sz="1600"/>
          </a:p>
          <a:p>
            <a:pPr indent="457200"/>
            <a:r>
              <a:rPr lang="en-US" altLang="zh-CN" sz="1600"/>
              <a:t>AgentRxiv</a:t>
            </a:r>
            <a:r>
              <a:rPr lang="zh-CN" altLang="en-US" sz="1600"/>
              <a:t>：构建类</a:t>
            </a:r>
            <a:r>
              <a:rPr lang="en-US" altLang="zh-CN" sz="1600"/>
              <a:t> arXiv </a:t>
            </a:r>
            <a:r>
              <a:rPr lang="zh-CN" altLang="en-US" sz="1600"/>
              <a:t>共享预印本库，智能体共享研究成果，不修改参数即可增强能力</a:t>
            </a:r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5810" y="2009775"/>
            <a:ext cx="6286500" cy="283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318135"/>
            <a:ext cx="11925935" cy="65595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 </a:t>
            </a: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Deep Research 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的技术框架</a:t>
            </a: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推理能力增强</a:t>
            </a:r>
            <a:endParaRPr lang="en-US" altLang="zh-CN" sz="24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检索增强生成（</a:t>
            </a: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RAG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）的进化：从</a:t>
            </a: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“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静态检索</a:t>
            </a: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 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到</a:t>
            </a: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“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智能体化检索（</a:t>
            </a: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Agentic RAG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）</a:t>
            </a: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</a:t>
            </a:r>
            <a:endParaRPr lang="en-US" altLang="zh-CN" sz="24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4810" y="986155"/>
            <a:ext cx="11746230" cy="8065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/>
              <a:t>RAG </a:t>
            </a:r>
            <a:r>
              <a:rPr lang="zh-CN" altLang="en-US" sz="1600"/>
              <a:t>是</a:t>
            </a:r>
            <a:r>
              <a:rPr lang="en-US" altLang="zh-CN" sz="1600"/>
              <a:t> DR Agents </a:t>
            </a:r>
            <a:r>
              <a:rPr lang="zh-CN" altLang="en-US" sz="1600"/>
              <a:t>获取外部知识的核心技术，近年来从</a:t>
            </a:r>
            <a:r>
              <a:rPr lang="en-US" altLang="zh-CN" sz="1600"/>
              <a:t> “</a:t>
            </a:r>
            <a:r>
              <a:rPr lang="zh-CN" altLang="en-US" sz="1600"/>
              <a:t>单一检索</a:t>
            </a:r>
            <a:r>
              <a:rPr lang="en-US" altLang="zh-CN" sz="1600"/>
              <a:t> - </a:t>
            </a:r>
            <a:r>
              <a:rPr lang="zh-CN" altLang="en-US" sz="1600"/>
              <a:t>生成</a:t>
            </a:r>
            <a:r>
              <a:rPr lang="en-US" altLang="zh-CN" sz="1600"/>
              <a:t>” </a:t>
            </a:r>
            <a:r>
              <a:rPr lang="zh-CN" altLang="en-US" sz="1600"/>
              <a:t>流水线，演进为具备动态推理、多步检索、实时适配的智能体化范式，核心进展如下：</a:t>
            </a:r>
            <a:endParaRPr lang="zh-CN" altLang="en-US" sz="1600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/>
              <a:t>1.</a:t>
            </a:r>
            <a:r>
              <a:rPr lang="zh-CN" altLang="en-US" sz="1600" b="1"/>
              <a:t>检索机制：从</a:t>
            </a:r>
            <a:r>
              <a:rPr lang="en-US" altLang="zh-CN" sz="1600" b="1"/>
              <a:t> “</a:t>
            </a:r>
            <a:r>
              <a:rPr lang="zh-CN" altLang="en-US" sz="1600" b="1"/>
              <a:t>静态单轮</a:t>
            </a:r>
            <a:r>
              <a:rPr lang="en-US" altLang="zh-CN" sz="1600" b="1"/>
              <a:t>” </a:t>
            </a:r>
            <a:r>
              <a:rPr lang="zh-CN" altLang="en-US" sz="1600" b="1"/>
              <a:t>到</a:t>
            </a:r>
            <a:r>
              <a:rPr lang="en-US" altLang="zh-CN" sz="1600" b="1"/>
              <a:t> “</a:t>
            </a:r>
            <a:r>
              <a:rPr lang="zh-CN" altLang="en-US" sz="1600" b="1"/>
              <a:t>迭代多步与动态优化</a:t>
            </a:r>
            <a:r>
              <a:rPr lang="en-US" altLang="zh-CN" sz="1600" b="1"/>
              <a:t>”</a:t>
            </a:r>
            <a:endParaRPr lang="en-US" altLang="zh-CN" sz="1600" b="1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早期</a:t>
            </a:r>
            <a:r>
              <a:rPr lang="en-US" altLang="zh-CN" sz="1600"/>
              <a:t> RAG </a:t>
            </a:r>
            <a:r>
              <a:rPr lang="zh-CN" altLang="en-US" sz="1600"/>
              <a:t>依赖单轮检索（如从</a:t>
            </a:r>
            <a:r>
              <a:rPr lang="en-US" altLang="zh-CN" sz="1600"/>
              <a:t> Wikipedia </a:t>
            </a:r>
            <a:r>
              <a:rPr lang="zh-CN" altLang="en-US" sz="1600"/>
              <a:t>获取固定文档），难以应对复杂多跳问题，最新研究通过</a:t>
            </a:r>
            <a:r>
              <a:rPr lang="zh-CN" altLang="en-US" sz="1600" b="1"/>
              <a:t>多轮检索规划与策略优化</a:t>
            </a:r>
            <a:r>
              <a:rPr lang="zh-CN" altLang="en-US" sz="1600"/>
              <a:t>突破局限：</a:t>
            </a:r>
            <a:endParaRPr lang="zh-CN" altLang="en-US" sz="1600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/>
              <a:t>·</a:t>
            </a:r>
            <a:r>
              <a:rPr lang="zh-CN" altLang="en-US" sz="1600" b="1"/>
              <a:t>迭代检索与查询精炼：</a:t>
            </a:r>
            <a:endParaRPr lang="zh-CN" altLang="en-US" sz="1600" b="1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/>
              <a:t>FLARE</a:t>
            </a:r>
            <a:r>
              <a:rPr lang="zh-CN" altLang="en-US" sz="1600"/>
              <a:t>（</a:t>
            </a:r>
            <a:r>
              <a:rPr lang="en-US" altLang="zh-CN" sz="1600"/>
              <a:t>Zhang et al., 2024</a:t>
            </a:r>
            <a:r>
              <a:rPr lang="zh-CN" altLang="en-US" sz="1600"/>
              <a:t>）、</a:t>
            </a:r>
            <a:r>
              <a:rPr lang="en-US" altLang="zh-CN" sz="1600"/>
              <a:t>Self-RAG</a:t>
            </a:r>
            <a:r>
              <a:rPr lang="zh-CN" altLang="en-US" sz="1600"/>
              <a:t>（</a:t>
            </a:r>
            <a:r>
              <a:rPr lang="en-US" altLang="zh-CN" sz="1600"/>
              <a:t>Asai et al., 2023</a:t>
            </a:r>
            <a:r>
              <a:rPr lang="zh-CN" altLang="en-US" sz="1600"/>
              <a:t>）等框架让模型在生成过程中自主判断是否需要补充检索；</a:t>
            </a:r>
            <a:endParaRPr lang="zh-CN" altLang="en-US" sz="1600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/>
              <a:t>RAG-RL</a:t>
            </a:r>
            <a:r>
              <a:rPr lang="zh-CN" altLang="en-US" sz="1600"/>
              <a:t>（</a:t>
            </a:r>
            <a:r>
              <a:rPr lang="en-US" altLang="zh-CN" sz="1600"/>
              <a:t>Huang et al., 2025</a:t>
            </a:r>
            <a:r>
              <a:rPr lang="zh-CN" altLang="en-US" sz="1600"/>
              <a:t>）引入强化学习与课程学习，让模型学习</a:t>
            </a:r>
            <a:r>
              <a:rPr lang="en-US" altLang="zh-CN" sz="1600"/>
              <a:t> “</a:t>
            </a:r>
            <a:r>
              <a:rPr lang="zh-CN" altLang="en-US" sz="1600"/>
              <a:t>何时检索</a:t>
            </a:r>
            <a:r>
              <a:rPr lang="en-US" altLang="zh-CN" sz="1600"/>
              <a:t>”“</a:t>
            </a:r>
            <a:r>
              <a:rPr lang="zh-CN" altLang="en-US" sz="1600"/>
              <a:t>检索什么</a:t>
            </a:r>
            <a:r>
              <a:rPr lang="en-US" altLang="zh-CN" sz="1600"/>
              <a:t>”</a:t>
            </a:r>
            <a:r>
              <a:rPr lang="zh-CN" altLang="en-US" sz="1600"/>
              <a:t>。</a:t>
            </a:r>
            <a:endParaRPr lang="zh-CN" altLang="en-US" sz="1600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/>
              <a:t>·</a:t>
            </a:r>
            <a:r>
              <a:rPr lang="zh-CN" altLang="en-US" sz="1600" b="1"/>
              <a:t>多源与跨模态检索扩展：</a:t>
            </a:r>
            <a:endParaRPr lang="zh-CN" altLang="en-US" sz="1600" b="1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/>
              <a:t>检索源从结构化数据库（</a:t>
            </a:r>
            <a:r>
              <a:rPr lang="en-US" altLang="zh-CN" sz="1600" b="1"/>
              <a:t>Wikipedia</a:t>
            </a:r>
            <a:r>
              <a:rPr lang="zh-CN" altLang="en-US" sz="1600" b="1"/>
              <a:t>）扩展到大规模网页语料</a:t>
            </a:r>
            <a:r>
              <a:rPr lang="zh-CN" altLang="en-US" sz="1600"/>
              <a:t>、</a:t>
            </a:r>
            <a:r>
              <a:rPr lang="zh-CN" altLang="en-US" sz="1600" b="1"/>
              <a:t>多模态数据</a:t>
            </a:r>
            <a:r>
              <a:rPr lang="zh-CN" altLang="en-US" sz="1600"/>
              <a:t>（如医学影像、图表）；</a:t>
            </a:r>
            <a:endParaRPr lang="zh-CN" altLang="en-US" sz="1600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/>
              <a:t>DeepRAG</a:t>
            </a:r>
            <a:r>
              <a:rPr lang="zh-CN" altLang="en-US" sz="1600"/>
              <a:t>（</a:t>
            </a:r>
            <a:r>
              <a:rPr lang="en-US" altLang="zh-CN" sz="1600"/>
              <a:t>2025</a:t>
            </a:r>
            <a:r>
              <a:rPr lang="zh-CN" altLang="en-US" sz="1600"/>
              <a:t>）提出二</a:t>
            </a:r>
            <a:r>
              <a:rPr lang="zh-CN" altLang="en-US" sz="1600" b="1"/>
              <a:t>叉树检索机制</a:t>
            </a:r>
            <a:r>
              <a:rPr lang="zh-CN" altLang="en-US" sz="1600"/>
              <a:t>，递归生成子查询并构建检索轨迹，平衡</a:t>
            </a:r>
            <a:r>
              <a:rPr lang="en-US" altLang="zh-CN" sz="1600"/>
              <a:t> “</a:t>
            </a:r>
            <a:r>
              <a:rPr lang="zh-CN" altLang="en-US" sz="1600"/>
              <a:t>内部知识</a:t>
            </a:r>
            <a:r>
              <a:rPr lang="en-US" altLang="zh-CN" sz="1600"/>
              <a:t>” </a:t>
            </a:r>
            <a:r>
              <a:rPr lang="zh-CN" altLang="en-US" sz="1600"/>
              <a:t>与</a:t>
            </a:r>
            <a:r>
              <a:rPr lang="en-US" altLang="zh-CN" sz="1600"/>
              <a:t> “</a:t>
            </a:r>
            <a:r>
              <a:rPr lang="zh-CN" altLang="en-US" sz="1600"/>
              <a:t>外部检索</a:t>
            </a:r>
            <a:r>
              <a:rPr lang="en-US" altLang="zh-CN" sz="1600"/>
              <a:t>”</a:t>
            </a:r>
            <a:r>
              <a:rPr lang="zh-CN" altLang="en-US" sz="1600"/>
              <a:t>。</a:t>
            </a:r>
            <a:endParaRPr lang="zh-CN" altLang="en-US" sz="1600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/>
              <a:t>2. Agentic RAG</a:t>
            </a:r>
            <a:r>
              <a:rPr lang="zh-CN" altLang="en-US" sz="1600" b="1"/>
              <a:t>：融合推理与决策，突破传统</a:t>
            </a:r>
            <a:r>
              <a:rPr lang="en-US" altLang="zh-CN" sz="1600" b="1"/>
              <a:t> RAG </a:t>
            </a:r>
            <a:r>
              <a:rPr lang="zh-CN" altLang="en-US" sz="1600" b="1"/>
              <a:t>局限</a:t>
            </a:r>
            <a:endParaRPr lang="zh-CN" altLang="en-US" sz="1600" b="1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为解决传统</a:t>
            </a:r>
            <a:r>
              <a:rPr lang="en-US" altLang="zh-CN" sz="1600"/>
              <a:t> RAG “</a:t>
            </a:r>
            <a:r>
              <a:rPr lang="zh-CN" altLang="en-US" sz="1600"/>
              <a:t>无法动态适配任务需求</a:t>
            </a:r>
            <a:r>
              <a:rPr lang="en-US" altLang="zh-CN" sz="1600"/>
              <a:t>”“</a:t>
            </a:r>
            <a:r>
              <a:rPr lang="zh-CN" altLang="en-US" sz="1600"/>
              <a:t>复杂推理能力弱</a:t>
            </a:r>
            <a:r>
              <a:rPr lang="en-US" altLang="zh-CN" sz="1600"/>
              <a:t>” </a:t>
            </a:r>
            <a:r>
              <a:rPr lang="zh-CN" altLang="en-US" sz="1600"/>
              <a:t>问题，最新研究将</a:t>
            </a:r>
            <a:r>
              <a:rPr lang="en-US" altLang="zh-CN" sz="1600"/>
              <a:t> RAG </a:t>
            </a:r>
            <a:r>
              <a:rPr lang="zh-CN" altLang="en-US" sz="1600"/>
              <a:t>升级为智能体化架构，核心特征包括：</a:t>
            </a:r>
            <a:endParaRPr lang="zh-CN" altLang="en-US" sz="1600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/>
              <a:t>·</a:t>
            </a:r>
            <a:r>
              <a:rPr lang="zh-CN" altLang="en-US" sz="1600" b="1"/>
              <a:t>推理层与检索层深度耦合：</a:t>
            </a:r>
            <a:endParaRPr lang="zh-CN" altLang="en-US" sz="1600" b="1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在检索前增加</a:t>
            </a:r>
            <a:r>
              <a:rPr lang="en-US" altLang="zh-CN" sz="1600"/>
              <a:t> “</a:t>
            </a:r>
            <a:r>
              <a:rPr lang="zh-CN" altLang="en-US" sz="1600"/>
              <a:t>任务分析与查询规划</a:t>
            </a:r>
            <a:r>
              <a:rPr lang="en-US" altLang="zh-CN" sz="1600"/>
              <a:t>” </a:t>
            </a:r>
            <a:r>
              <a:rPr lang="zh-CN" altLang="en-US" sz="1600"/>
              <a:t>步骤，再针对性检索各维度数据；</a:t>
            </a:r>
            <a:endParaRPr lang="zh-CN" altLang="en-US" sz="1600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/>
              <a:t>GeAR</a:t>
            </a:r>
            <a:r>
              <a:rPr lang="zh-CN" altLang="en-US" sz="1600"/>
              <a:t>（</a:t>
            </a:r>
            <a:r>
              <a:rPr lang="en-US" altLang="zh-CN" sz="1600"/>
              <a:t>2024</a:t>
            </a:r>
            <a:r>
              <a:rPr lang="zh-CN" altLang="en-US" sz="1600"/>
              <a:t>）通过知识图谱建模实体关联，在多跳检索中，显著提升信息关联度与检索精度。</a:t>
            </a:r>
            <a:endParaRPr lang="zh-CN" altLang="en-US" sz="1600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/>
              <a:t>·</a:t>
            </a:r>
            <a:r>
              <a:rPr lang="zh-CN" altLang="en-US" sz="1600" b="1"/>
              <a:t>动态</a:t>
            </a:r>
            <a:r>
              <a:rPr lang="en-US" altLang="zh-CN" sz="1600" b="1"/>
              <a:t> workflow </a:t>
            </a:r>
            <a:r>
              <a:rPr lang="zh-CN" altLang="en-US" sz="1600" b="1"/>
              <a:t>调整：</a:t>
            </a:r>
            <a:endParaRPr lang="zh-CN" altLang="en-US" sz="1600" b="1"/>
          </a:p>
          <a:p>
            <a:pPr indent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模型可根据检索结果实时调整策略，例如检索到</a:t>
            </a:r>
            <a:r>
              <a:rPr lang="en-US" altLang="zh-CN" sz="1600"/>
              <a:t> “</a:t>
            </a:r>
            <a:r>
              <a:rPr lang="zh-CN" altLang="en-US" sz="1600"/>
              <a:t>某数据来源不可靠</a:t>
            </a:r>
            <a:r>
              <a:rPr lang="en-US" altLang="zh-CN" sz="1600"/>
              <a:t>” </a:t>
            </a:r>
            <a:r>
              <a:rPr lang="zh-CN" altLang="en-US" sz="1600"/>
              <a:t>时，自动切换到其他权威数据源（如从普通网页转向政府统计</a:t>
            </a:r>
            <a:r>
              <a:rPr lang="en-US" altLang="zh-CN" sz="1600"/>
              <a:t> API</a:t>
            </a:r>
            <a:r>
              <a:rPr lang="zh-CN" altLang="en-US" sz="1600"/>
              <a:t>）。</a:t>
            </a:r>
            <a:endParaRPr lang="zh-CN" altLang="en-US" sz="1600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5" y="-104140"/>
            <a:ext cx="7748270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03.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最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新研究方法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 </a:t>
            </a:r>
            <a:endParaRPr lang="en-US" altLang="zh-CN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“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模型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-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上下文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-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交互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三维缩放框架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410" y="986155"/>
            <a:ext cx="5485130" cy="5716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en-US" altLang="zh-CN" sz="1600" b="1"/>
              <a:t>1.</a:t>
            </a:r>
            <a:r>
              <a:rPr lang="zh-CN" altLang="en-US" sz="1600" b="1"/>
              <a:t>交互缩放（</a:t>
            </a:r>
            <a:r>
              <a:rPr lang="en-US" altLang="zh-CN" sz="1600" b="1"/>
              <a:t>Interactive Scaling</a:t>
            </a:r>
            <a:r>
              <a:rPr lang="zh-CN" altLang="en-US" sz="1600" b="1"/>
              <a:t>）</a:t>
            </a:r>
            <a:endParaRPr lang="zh-CN" altLang="en-US" sz="1600"/>
          </a:p>
          <a:p>
            <a:pPr indent="457200"/>
            <a:r>
              <a:rPr lang="zh-CN" altLang="en-US" sz="1600"/>
              <a:t>把「交互深度」提升到和</a:t>
            </a:r>
            <a:r>
              <a:rPr lang="en-US" altLang="zh-CN" sz="1600"/>
              <a:t> </a:t>
            </a:r>
            <a:r>
              <a:rPr lang="zh-CN" altLang="en-US" sz="1600"/>
              <a:t>模型参数量、上下文长度同等地位的</a:t>
            </a:r>
            <a:r>
              <a:rPr lang="en-US" altLang="zh-CN" sz="1600"/>
              <a:t> scaling </a:t>
            </a:r>
            <a:r>
              <a:rPr lang="zh-CN" altLang="en-US" sz="1600"/>
              <a:t>维度</a:t>
            </a:r>
            <a:endParaRPr lang="zh-CN" altLang="en-US" sz="1600"/>
          </a:p>
          <a:p>
            <a:pPr indent="457200"/>
            <a:r>
              <a:rPr lang="en-US" altLang="zh-CN" sz="1600" b="1"/>
              <a:t>·</a:t>
            </a:r>
            <a:r>
              <a:rPr lang="zh-CN" altLang="en-US" sz="1600" b="1"/>
              <a:t>通过强化学习让模型与环境进行更深、更频繁的交互</a:t>
            </a:r>
            <a:r>
              <a:rPr lang="zh-CN" altLang="en-US" sz="1600"/>
              <a:t>。</a:t>
            </a:r>
            <a:endParaRPr lang="zh-CN" altLang="en-US" sz="1600"/>
          </a:p>
          <a:p>
            <a:pPr indent="457200"/>
            <a:r>
              <a:rPr lang="zh-CN" altLang="en-US" sz="1600"/>
              <a:t>支持单任务最多</a:t>
            </a:r>
            <a:r>
              <a:rPr lang="en-US" altLang="zh-CN" sz="1600"/>
              <a:t> 600 </a:t>
            </a:r>
            <a:r>
              <a:rPr lang="zh-CN" altLang="en-US" sz="1600"/>
              <a:t>次工具调用，远超此前开源模型的</a:t>
            </a:r>
            <a:r>
              <a:rPr lang="en-US" altLang="zh-CN" sz="1600"/>
              <a:t> 100 </a:t>
            </a:r>
            <a:r>
              <a:rPr lang="zh-CN" altLang="en-US" sz="1600"/>
              <a:t>次上限，实现持续多轮推理和复杂研究流程。</a:t>
            </a:r>
            <a:endParaRPr lang="zh-CN" altLang="en-US" sz="1600"/>
          </a:p>
          <a:p>
            <a:pPr indent="457200"/>
            <a:r>
              <a:rPr lang="zh-CN" altLang="en-US" sz="1600"/>
              <a:t>借助环境反馈和外部信息获取修正错误、优化轨迹，解决了传统长推理链性能退化的问题。</a:t>
            </a:r>
            <a:endParaRPr lang="zh-CN" altLang="en-US" sz="1600"/>
          </a:p>
          <a:p>
            <a:pPr indent="457200"/>
            <a:r>
              <a:rPr lang="en-US" altLang="zh-CN" sz="1600" b="1"/>
              <a:t>·</a:t>
            </a:r>
            <a:r>
              <a:rPr lang="zh-CN" altLang="en-US" sz="1600" b="1"/>
              <a:t>工具内部嵌入轻量</a:t>
            </a:r>
            <a:r>
              <a:rPr lang="en-US" altLang="zh-CN" sz="1600" b="1"/>
              <a:t> LLM</a:t>
            </a:r>
            <a:endParaRPr lang="en-US" altLang="zh-CN" sz="1600" b="1"/>
          </a:p>
          <a:p>
            <a:pPr indent="457200"/>
            <a:r>
              <a:rPr lang="en-US" altLang="zh-CN" sz="1600" b="1"/>
              <a:t>2.</a:t>
            </a:r>
            <a:r>
              <a:rPr lang="zh-CN" altLang="en-US" sz="1600" b="1"/>
              <a:t>上下文管理新范式</a:t>
            </a:r>
            <a:endParaRPr lang="zh-CN" altLang="en-US" sz="1600" b="1"/>
          </a:p>
          <a:p>
            <a:pPr indent="457200"/>
            <a:r>
              <a:rPr lang="zh-CN" altLang="en-US" sz="1600"/>
              <a:t>保留完整</a:t>
            </a:r>
            <a:r>
              <a:rPr lang="en-US" altLang="zh-CN" sz="1600"/>
              <a:t> Thought + Action</a:t>
            </a:r>
            <a:endParaRPr lang="en-US" altLang="zh-CN" sz="1600"/>
          </a:p>
          <a:p>
            <a:pPr indent="457200"/>
            <a:r>
              <a:rPr lang="en-US" altLang="zh-CN" sz="1600" b="1"/>
              <a:t>·</a:t>
            </a:r>
            <a:r>
              <a:rPr lang="zh-CN" altLang="en-US" sz="1600" b="1"/>
              <a:t>只保留最近</a:t>
            </a:r>
            <a:r>
              <a:rPr lang="en-US" altLang="zh-CN" sz="1600" b="1"/>
              <a:t> K </a:t>
            </a:r>
            <a:r>
              <a:rPr lang="zh-CN" altLang="en-US" sz="1600" b="1"/>
              <a:t>个</a:t>
            </a:r>
            <a:r>
              <a:rPr lang="en-US" altLang="zh-CN" sz="1600" b="1"/>
              <a:t> Tool Observation</a:t>
            </a:r>
            <a:endParaRPr lang="en-US" altLang="zh-CN" sz="1600" b="1"/>
          </a:p>
          <a:p>
            <a:pPr indent="457200"/>
            <a:r>
              <a:rPr lang="zh-CN" altLang="en-US" sz="1600"/>
              <a:t>早期工具结果直接</a:t>
            </a:r>
            <a:r>
              <a:rPr lang="en-US" altLang="zh-CN" sz="1600"/>
              <a:t> mask </a:t>
            </a:r>
            <a:r>
              <a:rPr lang="zh-CN" altLang="en-US" sz="1600"/>
              <a:t>掉（不是删除</a:t>
            </a:r>
            <a:r>
              <a:rPr lang="en-US" altLang="zh-CN" sz="1600"/>
              <a:t> reasoning </a:t>
            </a:r>
            <a:r>
              <a:rPr lang="zh-CN" altLang="en-US" sz="1600"/>
              <a:t>轨迹）</a:t>
            </a:r>
            <a:endParaRPr lang="zh-CN" altLang="en-US" sz="1600"/>
          </a:p>
          <a:p>
            <a:pPr indent="457200"/>
            <a:r>
              <a:rPr lang="en-US" altLang="zh-CN" sz="1600" b="1"/>
              <a:t>3.Multi-Document QA + </a:t>
            </a:r>
            <a:r>
              <a:rPr lang="zh-CN" altLang="en-US" sz="1600" b="1"/>
              <a:t>知识图驱动的数据合成</a:t>
            </a:r>
            <a:endParaRPr lang="zh-CN" altLang="en-US" sz="1600" b="1"/>
          </a:p>
          <a:p>
            <a:pPr indent="457200"/>
            <a:r>
              <a:rPr lang="zh-CN" altLang="en-US" sz="1600"/>
              <a:t>数据构建流程极其先进：</a:t>
            </a:r>
            <a:endParaRPr lang="en-US" altLang="zh-CN" sz="1600"/>
          </a:p>
          <a:p>
            <a:pPr marL="457200" lvl="1" indent="457200"/>
            <a:r>
              <a:rPr lang="zh-CN" altLang="en-US" sz="1600" b="1"/>
              <a:t>多源文档（</a:t>
            </a:r>
            <a:r>
              <a:rPr lang="en-US" altLang="zh-CN" sz="1600" b="1"/>
              <a:t>Wiki / Web</a:t>
            </a:r>
            <a:r>
              <a:rPr lang="zh-CN" altLang="en-US" sz="1600" b="1"/>
              <a:t>）</a:t>
            </a:r>
            <a:endParaRPr lang="en-US" altLang="zh-CN" sz="1600" b="1"/>
          </a:p>
          <a:p>
            <a:pPr marL="457200" lvl="1" indent="457200"/>
            <a:r>
              <a:rPr lang="zh-CN" altLang="en-US" sz="1600" b="1"/>
              <a:t>构建</a:t>
            </a:r>
            <a:r>
              <a:rPr lang="en-US" altLang="zh-CN" sz="1600" b="1"/>
              <a:t> </a:t>
            </a:r>
            <a:r>
              <a:rPr lang="zh-CN" altLang="en-US" sz="1600" b="1"/>
              <a:t>文档知识图</a:t>
            </a:r>
            <a:endParaRPr lang="en-US" altLang="zh-CN" sz="1600" b="1"/>
          </a:p>
          <a:p>
            <a:pPr marL="457200" lvl="1" indent="457200"/>
            <a:r>
              <a:rPr lang="zh-CN" altLang="en-US" sz="1600"/>
              <a:t>抽取跨文档事实</a:t>
            </a:r>
            <a:endParaRPr lang="en-US" altLang="zh-CN" sz="1600"/>
          </a:p>
          <a:p>
            <a:pPr marL="457200" lvl="1" indent="457200"/>
            <a:r>
              <a:rPr lang="zh-CN" altLang="en-US" sz="1600"/>
              <a:t>事实约束混淆（</a:t>
            </a:r>
            <a:r>
              <a:rPr lang="en-US" altLang="zh-CN" sz="1600"/>
              <a:t>Constraint Obfuscation</a:t>
            </a:r>
            <a:r>
              <a:rPr lang="zh-CN" altLang="en-US" sz="1600"/>
              <a:t>）</a:t>
            </a:r>
            <a:endParaRPr lang="en-US" altLang="zh-CN" sz="1600"/>
          </a:p>
          <a:p>
            <a:pPr marL="457200" lvl="1" indent="457200"/>
            <a:r>
              <a:rPr lang="zh-CN" altLang="en-US" sz="1600"/>
              <a:t>生成必须</a:t>
            </a:r>
            <a:r>
              <a:rPr lang="en-US" altLang="zh-CN" sz="1600"/>
              <a:t> multi-hop </a:t>
            </a:r>
            <a:r>
              <a:rPr lang="zh-CN" altLang="en-US" sz="1600"/>
              <a:t>才能回答的问题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183" r="4573"/>
          <a:stretch>
            <a:fillRect/>
          </a:stretch>
        </p:blipFill>
        <p:spPr>
          <a:xfrm>
            <a:off x="5954395" y="963930"/>
            <a:ext cx="6237605" cy="4929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-72390"/>
            <a:ext cx="850709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 </a:t>
            </a:r>
            <a:r>
              <a:rPr lang="en-US" altLang="zh-CN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Deep Research </a:t>
            </a:r>
            <a:r>
              <a:rPr lang="zh-CN" alt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技术框架现状及其突破点</a:t>
            </a:r>
            <a:endParaRPr lang="zh-CN" alt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0" y="2217420"/>
          <a:ext cx="12204700" cy="2423160"/>
        </p:xfrm>
        <a:graphic>
          <a:graphicData uri="http://schemas.openxmlformats.org/drawingml/2006/table">
            <a:tbl>
              <a:tblPr/>
              <a:tblGrid>
                <a:gridCol w="1259840"/>
                <a:gridCol w="1379855"/>
                <a:gridCol w="5868035"/>
                <a:gridCol w="3696970"/>
              </a:tblGrid>
              <a:tr h="2400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主要类别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核心定位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架构特点与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关键突破点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7535"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工具利用与环境交互（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 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手脚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需主动与外部环境交互以获取信息，核心能力覆盖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网页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文档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专用工具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三类交互场景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网页交互技术：从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简单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API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语义化网页导航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，支持动态内容渲染（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JavaScript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执行）、登录态管理、多页跳转，甚至模拟人类浏览行为（如滚动、点击）。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如下图是两者对比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endParaRPr lang="en-US" altLang="zh-CN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Nanobrowser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AI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专用浏览器，优化研究型网页提取）、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AutoGLM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（全浏览器自动化，支持表单填写、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GUI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操作）。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579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内容处理能力：从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纯文本提取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多模态内容解析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，支持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PDF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（含公式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/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表格）、结构化数据（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JSON/CSV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）、图像（如科研图表）的语义提取与整合。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dzhng/deep-research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（学术论文专用解析，提取实验方法、结果图表）、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nickscamara/open-deep-research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（多格式内容归一化，转化为统一知识表征）。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7535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专用工具整合：从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通用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API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调用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领域工具链编排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MCP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调用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等，通过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ToolLLM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（支持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1.6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万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API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AssistGPT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等框架，动态选择并调用专业工具（如统计分析软件、金融数据库）。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Manus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150 +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服务集成，支持科研工具链自动化）、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n8n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（工作流平台，可配置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数据采集</a:t>
                      </a:r>
                      <a:r>
                        <a:rPr lang="en-US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分析</a:t>
                      </a:r>
                      <a:r>
                        <a:rPr lang="en-US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报告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工具流水线）。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-635" y="0"/>
            <a:ext cx="11922760" cy="9239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深度研究（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DR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）智能体的工具使用能力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635" y="890270"/>
            <a:ext cx="5403850" cy="5761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b="1"/>
              <a:t>三大核心工具模块详解</a:t>
            </a:r>
            <a:endParaRPr lang="zh-CN" altLang="en-US" sz="1400" b="1"/>
          </a:p>
          <a:p>
            <a:r>
              <a:rPr lang="en-US" altLang="zh-CN" sz="1400" b="1"/>
              <a:t>1. </a:t>
            </a:r>
            <a:r>
              <a:rPr lang="zh-CN" altLang="en-US" sz="1400" b="1"/>
              <a:t>代码解释器（</a:t>
            </a:r>
            <a:r>
              <a:rPr lang="en-US" altLang="zh-CN" sz="1400" b="1"/>
              <a:t>Code Interpreter</a:t>
            </a:r>
            <a:r>
              <a:rPr lang="zh-CN" altLang="en-US" sz="1400" b="1"/>
              <a:t>）</a:t>
            </a:r>
            <a:endParaRPr lang="zh-CN" altLang="en-US" sz="1400" b="1"/>
          </a:p>
          <a:p>
            <a:r>
              <a:rPr lang="en-US" altLang="zh-CN" b="1"/>
              <a:t>· </a:t>
            </a:r>
            <a:r>
              <a:rPr lang="zh-CN" altLang="en-US" sz="1400"/>
              <a:t>核心功能：支持智能体在推理阶段执行脚本，完成数据处理、算法验证、模型仿真等任务。多数</a:t>
            </a:r>
            <a:r>
              <a:rPr lang="en-US" altLang="zh-CN" sz="1400"/>
              <a:t> DR </a:t>
            </a:r>
            <a:r>
              <a:rPr lang="zh-CN" altLang="en-US" sz="1400"/>
              <a:t>智能体（除</a:t>
            </a:r>
            <a:r>
              <a:rPr lang="en-US" altLang="zh-CN" sz="1400"/>
              <a:t> CoSearchAgent </a:t>
            </a:r>
            <a:r>
              <a:rPr lang="zh-CN" altLang="en-US" sz="1400"/>
              <a:t>外）均嵌入脚本执行环境，主要依赖</a:t>
            </a:r>
            <a:r>
              <a:rPr lang="en-US" altLang="zh-CN" sz="1400"/>
              <a:t> Python</a:t>
            </a:r>
            <a:r>
              <a:rPr lang="zh-CN" altLang="en-US" sz="1400"/>
              <a:t>（如</a:t>
            </a:r>
            <a:r>
              <a:rPr lang="en-US" altLang="zh-CN" sz="1400"/>
              <a:t> Aider</a:t>
            </a:r>
            <a:r>
              <a:rPr lang="zh-CN" altLang="en-US" sz="1400"/>
              <a:t>）、</a:t>
            </a:r>
            <a:r>
              <a:rPr lang="en-US" altLang="zh-CN" sz="1400"/>
              <a:t>Java </a:t>
            </a:r>
            <a:r>
              <a:rPr lang="zh-CN" altLang="en-US" sz="1400"/>
              <a:t>等工具，实现动态脚本编排、文献驱动分析与实时计算推理。</a:t>
            </a:r>
            <a:endParaRPr lang="zh-CN" altLang="en-US" sz="1400"/>
          </a:p>
          <a:p>
            <a:r>
              <a:rPr lang="en-US" altLang="zh-CN" sz="1400" b="1"/>
              <a:t>2. </a:t>
            </a:r>
            <a:r>
              <a:rPr lang="zh-CN" altLang="en-US" sz="1400" b="1"/>
              <a:t>数据分析（</a:t>
            </a:r>
            <a:r>
              <a:rPr lang="en-US" altLang="zh-CN" sz="1400" b="1"/>
              <a:t>Data Analytics</a:t>
            </a:r>
            <a:r>
              <a:rPr lang="zh-CN" altLang="en-US" sz="1400" b="1"/>
              <a:t>）</a:t>
            </a:r>
            <a:endParaRPr lang="zh-CN" altLang="en-US" sz="1400" b="1"/>
          </a:p>
          <a:p>
            <a:r>
              <a:rPr lang="en-US" altLang="zh-CN"/>
              <a:t>·</a:t>
            </a:r>
            <a:r>
              <a:rPr lang="en-US" altLang="zh-CN" sz="1400"/>
              <a:t> </a:t>
            </a:r>
            <a:r>
              <a:rPr lang="zh-CN" altLang="en-US" sz="1400"/>
              <a:t>核心功能：将原始检索信息转化为结构化洞察，通过统计分析、交互式可视化、定量模型评估等，加速假设验证与决策。</a:t>
            </a:r>
            <a:endParaRPr lang="zh-CN" altLang="en-US" sz="1400"/>
          </a:p>
          <a:p>
            <a:r>
              <a:rPr lang="en-US" altLang="zh-CN" sz="1400" b="1"/>
              <a:t>3. </a:t>
            </a:r>
            <a:r>
              <a:rPr lang="zh-CN" altLang="en-US" sz="1400" b="1"/>
              <a:t>多模态处理与生成（</a:t>
            </a:r>
            <a:r>
              <a:rPr lang="en-US" altLang="zh-CN" sz="1400" b="1"/>
              <a:t>Multimodal Processing and Generation</a:t>
            </a:r>
            <a:r>
              <a:rPr lang="zh-CN" altLang="en-US" sz="1400" b="1"/>
              <a:t>）</a:t>
            </a:r>
            <a:endParaRPr lang="zh-CN" altLang="en-US" sz="1400" b="1"/>
          </a:p>
          <a:p>
            <a:r>
              <a:rPr lang="en-US" altLang="zh-CN"/>
              <a:t>· </a:t>
            </a:r>
            <a:r>
              <a:rPr lang="zh-CN" altLang="en-US" sz="1400"/>
              <a:t>核心功能：统一处理文本、图像、音视频等异构数据，丰富上下文理解，拓展输出形式。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 b="1">
                <a:sym typeface="+mn-ea"/>
              </a:rPr>
              <a:t>技术突破：</a:t>
            </a:r>
            <a:r>
              <a:rPr lang="en-US" altLang="zh-CN" sz="1400" b="1"/>
              <a:t>DR </a:t>
            </a:r>
            <a:r>
              <a:rPr lang="zh-CN" altLang="en-US" sz="1400" b="1"/>
              <a:t>智能体与计算机使用（</a:t>
            </a:r>
            <a:r>
              <a:rPr lang="en-US" altLang="zh-CN" sz="1400" b="1"/>
              <a:t>Computer Use</a:t>
            </a:r>
            <a:r>
              <a:rPr lang="zh-CN" altLang="en-US" sz="1400" b="1"/>
              <a:t>）融合</a:t>
            </a:r>
            <a:endParaRPr lang="zh-CN" altLang="en-US" sz="1400" b="1"/>
          </a:p>
          <a:p>
            <a:pPr indent="457200"/>
            <a:r>
              <a:rPr lang="en-US" altLang="zh-CN" sz="1400"/>
              <a:t>DR </a:t>
            </a:r>
            <a:r>
              <a:rPr lang="zh-CN" altLang="en-US" sz="1400"/>
              <a:t>智能体边界进一步扩展，集成计算机辅助任务执行能力，实现更自主的复杂任务处理。</a:t>
            </a:r>
            <a:endParaRPr lang="zh-CN" altLang="en-US" sz="1400"/>
          </a:p>
          <a:p>
            <a:r>
              <a:rPr lang="zh-CN" altLang="en-US" sz="1400"/>
              <a:t>典型案例：</a:t>
            </a:r>
            <a:r>
              <a:rPr lang="en-US" altLang="zh-CN" sz="1400"/>
              <a:t>AutoGLM Rumination</a:t>
            </a:r>
            <a:endParaRPr lang="en-US" altLang="zh-CN" sz="1400"/>
          </a:p>
          <a:p>
            <a:pPr indent="457200"/>
            <a:r>
              <a:rPr lang="zh-CN" altLang="en-US" sz="1400"/>
              <a:t>基于强化学习</a:t>
            </a:r>
            <a:r>
              <a:rPr lang="en-US" altLang="zh-CN" sz="1400"/>
              <a:t> + </a:t>
            </a:r>
            <a:r>
              <a:rPr lang="zh-CN" altLang="en-US" sz="1400"/>
              <a:t>自我反思迭代机制，强化多步推理与高级函数调用能力；</a:t>
            </a:r>
            <a:endParaRPr lang="zh-CN" altLang="en-US" sz="1400"/>
          </a:p>
          <a:p>
            <a:pPr indent="457200"/>
            <a:r>
              <a:rPr lang="zh-CN" altLang="en-US" sz="1400"/>
              <a:t>可自主交互网页环境、执行代码、调用外部</a:t>
            </a:r>
            <a:r>
              <a:rPr lang="en-US" altLang="zh-CN" sz="1400"/>
              <a:t> API</a:t>
            </a:r>
            <a:r>
              <a:rPr lang="zh-CN" altLang="en-US" sz="1400"/>
              <a:t>，完成数据检索、分析及结构化报告生成；</a:t>
            </a:r>
            <a:endParaRPr lang="zh-CN" altLang="en-US" sz="1400"/>
          </a:p>
          <a:p>
            <a:pPr indent="457200"/>
            <a:r>
              <a:rPr lang="zh-CN" altLang="en-US" sz="1400"/>
              <a:t>对比</a:t>
            </a:r>
            <a:r>
              <a:rPr lang="en-US" altLang="zh-CN" sz="1400"/>
              <a:t> OpenAI DR</a:t>
            </a:r>
            <a:r>
              <a:rPr lang="zh-CN" altLang="en-US" sz="1400"/>
              <a:t>：更侧重实际执行自主性，能将抽象分析转化为网页交互、实时数据处理等具体操作；</a:t>
            </a:r>
            <a:endParaRPr lang="zh-CN" altLang="en-US" sz="1400"/>
          </a:p>
          <a:p>
            <a:pPr indent="457200"/>
            <a:r>
              <a:rPr lang="zh-CN" altLang="en-US" sz="1400"/>
              <a:t>解决模拟浏览器局限：融合真实浏览器交互，可访问</a:t>
            </a:r>
            <a:r>
              <a:rPr lang="en-US" altLang="zh-CN" sz="1400"/>
              <a:t> CNKI</a:t>
            </a:r>
            <a:r>
              <a:rPr lang="zh-CN" altLang="en-US" sz="1400"/>
              <a:t>、小红书、微信公众号等需用户认证的资源，大幅提升信息获取与真实任务执行的适配性。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4160" y="1133475"/>
            <a:ext cx="7031990" cy="5394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136525"/>
            <a:ext cx="1185989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基于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API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的检索与基于浏览器的检索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763270"/>
            <a:ext cx="12192000" cy="4302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52650" y="5262245"/>
            <a:ext cx="7886065" cy="1174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</a:t>
            </a:r>
            <a:r>
              <a:rPr lang="zh-CN" altLang="en-US"/>
              <a:t>）基于</a:t>
            </a:r>
            <a:r>
              <a:rPr lang="en-US" altLang="zh-CN"/>
              <a:t>API</a:t>
            </a:r>
            <a:r>
              <a:rPr lang="zh-CN" altLang="en-US"/>
              <a:t>的</a:t>
            </a:r>
            <a:r>
              <a:rPr lang="en-US" altLang="zh-CN"/>
              <a:t>SE</a:t>
            </a:r>
            <a:r>
              <a:rPr lang="zh-CN" altLang="en-US"/>
              <a:t>，与结构化数据源交互，如搜索引擎</a:t>
            </a:r>
            <a:r>
              <a:rPr lang="en-US" altLang="zh-CN"/>
              <a:t>API</a:t>
            </a:r>
            <a:r>
              <a:rPr lang="zh-CN" altLang="en-US"/>
              <a:t>或科学数据库</a:t>
            </a:r>
            <a:r>
              <a:rPr lang="en-US" altLang="zh-CN"/>
              <a:t>API</a:t>
            </a:r>
            <a:r>
              <a:rPr lang="zh-CN" altLang="en-US"/>
              <a:t>，实现高效检索有组织信息。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）基于浏览器的软件开发系统，模拟网页的类人交互，便于动态或非结构化内容的实时提取，提升外部知识的全面性。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0" y="-21590"/>
            <a:ext cx="601789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</a:t>
            </a: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基于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API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的检索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9875" y="1360170"/>
            <a:ext cx="4864735" cy="5342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/>
              <a:t>基于</a:t>
            </a:r>
            <a:r>
              <a:rPr lang="en-US" altLang="zh-CN" sz="1600" b="1"/>
              <a:t> API </a:t>
            </a:r>
            <a:r>
              <a:rPr lang="zh-CN" altLang="en-US" sz="1600" b="1"/>
              <a:t>的检索（</a:t>
            </a:r>
            <a:r>
              <a:rPr lang="en-US" altLang="zh-CN" sz="1600" b="1"/>
              <a:t>API-based retrieval</a:t>
            </a:r>
            <a:r>
              <a:rPr lang="zh-CN" altLang="en-US" sz="1600" b="1"/>
              <a:t>）</a:t>
            </a:r>
            <a:endParaRPr lang="zh-CN" altLang="en-US" sz="1600" b="1"/>
          </a:p>
          <a:p>
            <a:r>
              <a:rPr lang="en-US" altLang="zh-CN" sz="2000" b="1"/>
              <a:t>·</a:t>
            </a:r>
            <a:r>
              <a:rPr lang="zh-CN" altLang="en-US" sz="1600"/>
              <a:t>核心优势：速度快、效率高、可扩展性强，延迟与计算开销较低，适合结构化、高吞吐量的知识获取。</a:t>
            </a:r>
            <a:endParaRPr lang="zh-CN" altLang="en-US" sz="1600"/>
          </a:p>
          <a:p>
            <a:r>
              <a:rPr lang="en-US" altLang="zh-CN" sz="2000" b="1"/>
              <a:t>·</a:t>
            </a:r>
            <a:r>
              <a:rPr lang="zh-CN" altLang="en-US" sz="1600"/>
              <a:t>典型应用与实现：</a:t>
            </a:r>
            <a:endParaRPr lang="zh-CN" altLang="en-US" sz="1600"/>
          </a:p>
          <a:p>
            <a:r>
              <a:rPr lang="en-US" altLang="zh-CN" sz="1600"/>
              <a:t>--Gemini DR</a:t>
            </a:r>
            <a:r>
              <a:rPr lang="zh-CN" altLang="en-US" sz="1600"/>
              <a:t>、</a:t>
            </a:r>
            <a:r>
              <a:rPr lang="en-US" altLang="zh-CN" sz="1600"/>
              <a:t>Grok DeepSearch </a:t>
            </a:r>
            <a:r>
              <a:rPr lang="zh-CN" altLang="en-US" sz="1600"/>
              <a:t>等通过</a:t>
            </a:r>
            <a:r>
              <a:rPr lang="en-US" altLang="zh-CN" sz="1600"/>
              <a:t> Google Search</a:t>
            </a:r>
            <a:r>
              <a:rPr lang="zh-CN" altLang="en-US" sz="1600"/>
              <a:t>、</a:t>
            </a:r>
            <a:r>
              <a:rPr lang="en-US" altLang="zh-CN" sz="1600"/>
              <a:t>arXiv</a:t>
            </a:r>
            <a:r>
              <a:rPr lang="zh-CN" altLang="en-US" sz="1600"/>
              <a:t>、</a:t>
            </a:r>
            <a:r>
              <a:rPr lang="en-US" altLang="zh-CN" sz="1600"/>
              <a:t>Wikipedia </a:t>
            </a:r>
            <a:r>
              <a:rPr lang="zh-CN" altLang="en-US" sz="1600"/>
              <a:t>等</a:t>
            </a:r>
            <a:r>
              <a:rPr lang="en-US" altLang="zh-CN" sz="1600"/>
              <a:t> API </a:t>
            </a:r>
            <a:r>
              <a:rPr lang="zh-CN" altLang="en-US" sz="1600"/>
              <a:t>实现大规模、实时或持续更新的检索；</a:t>
            </a:r>
            <a:endParaRPr lang="zh-CN" altLang="en-US" sz="1600"/>
          </a:p>
          <a:p>
            <a:r>
              <a:rPr lang="en-US" altLang="zh-CN" sz="1600"/>
              <a:t>--Cognitive Kernel-Pro </a:t>
            </a:r>
            <a:r>
              <a:rPr lang="zh-CN" altLang="en-US" sz="1600"/>
              <a:t>借助</a:t>
            </a:r>
            <a:r>
              <a:rPr lang="en-US" altLang="zh-CN" sz="1600"/>
              <a:t> DuckDuckGo </a:t>
            </a:r>
            <a:r>
              <a:rPr lang="zh-CN" altLang="en-US" sz="1600"/>
              <a:t>构建开源低成本</a:t>
            </a:r>
            <a:r>
              <a:rPr lang="en-US" altLang="zh-CN" sz="1600"/>
              <a:t> DR </a:t>
            </a:r>
            <a:r>
              <a:rPr lang="zh-CN" altLang="en-US" sz="1600"/>
              <a:t>流程；</a:t>
            </a:r>
            <a:endParaRPr lang="zh-CN" altLang="en-US" sz="1600"/>
          </a:p>
          <a:p>
            <a:r>
              <a:rPr lang="en-US" altLang="zh-CN" sz="1600"/>
              <a:t>--Agentic Reasoning</a:t>
            </a:r>
            <a:r>
              <a:rPr lang="zh-CN" altLang="en-US" sz="1600"/>
              <a:t>、</a:t>
            </a:r>
            <a:r>
              <a:rPr lang="en-US" altLang="zh-CN" sz="1600"/>
              <a:t>R1-Search </a:t>
            </a:r>
            <a:r>
              <a:rPr lang="zh-CN" altLang="en-US" sz="1600"/>
              <a:t>等明确教会模型</a:t>
            </a:r>
            <a:r>
              <a:rPr lang="en-US" altLang="zh-CN" sz="1600"/>
              <a:t> “</a:t>
            </a:r>
            <a:r>
              <a:rPr lang="zh-CN" altLang="en-US" sz="1600"/>
              <a:t>何时搜、搜什么、如何整合检索证据</a:t>
            </a:r>
            <a:r>
              <a:rPr lang="en-US" altLang="zh-CN" sz="1600"/>
              <a:t>”</a:t>
            </a:r>
            <a:r>
              <a:rPr lang="zh-CN" altLang="en-US" sz="1600"/>
              <a:t>；</a:t>
            </a:r>
            <a:endParaRPr lang="zh-CN" altLang="en-US" sz="1600"/>
          </a:p>
          <a:p>
            <a:r>
              <a:rPr lang="en-US" altLang="zh-CN" sz="1600"/>
              <a:t>--PANGU DeepDiver </a:t>
            </a:r>
            <a:r>
              <a:rPr lang="zh-CN" altLang="en-US" sz="1600"/>
              <a:t>用强化学习适配任务难度调整搜索强度；</a:t>
            </a:r>
            <a:endParaRPr lang="zh-CN" altLang="en-US" sz="1600"/>
          </a:p>
          <a:p>
            <a:r>
              <a:rPr lang="en-US" altLang="zh-CN" sz="1600"/>
              <a:t>--Agent Laboratory</a:t>
            </a:r>
            <a:r>
              <a:rPr lang="zh-CN" altLang="en-US" sz="1600"/>
              <a:t>、</a:t>
            </a:r>
            <a:r>
              <a:rPr lang="en-US" altLang="zh-CN" sz="1600"/>
              <a:t>AI Scientist </a:t>
            </a:r>
            <a:r>
              <a:rPr lang="zh-CN" altLang="en-US" sz="1600"/>
              <a:t>分别调用</a:t>
            </a:r>
            <a:r>
              <a:rPr lang="en-US" altLang="zh-CN" sz="1600"/>
              <a:t> arXiv</a:t>
            </a:r>
            <a:r>
              <a:rPr lang="zh-CN" altLang="en-US" sz="1600"/>
              <a:t>、</a:t>
            </a:r>
            <a:r>
              <a:rPr lang="en-US" altLang="zh-CN" sz="1600"/>
              <a:t>Semantic Scholar API </a:t>
            </a:r>
            <a:r>
              <a:rPr lang="zh-CN" altLang="en-US" sz="1600"/>
              <a:t>用于文献综述、创意新颖性验证；</a:t>
            </a:r>
            <a:endParaRPr lang="zh-CN" altLang="en-US" sz="1600"/>
          </a:p>
          <a:p>
            <a:r>
              <a:rPr lang="en-US" altLang="zh-CN" sz="1600"/>
              <a:t>--DeepRetrieval</a:t>
            </a:r>
            <a:r>
              <a:rPr lang="zh-CN" altLang="en-US" sz="1600"/>
              <a:t>、</a:t>
            </a:r>
            <a:r>
              <a:rPr lang="en-US" altLang="zh-CN" sz="1600"/>
              <a:t>Search-o1 </a:t>
            </a:r>
            <a:r>
              <a:rPr lang="zh-CN" altLang="en-US" sz="1600"/>
              <a:t>等针对生物医学、通用推理场景，结合</a:t>
            </a:r>
            <a:r>
              <a:rPr lang="en-US" altLang="zh-CN" sz="1600"/>
              <a:t> PubMed</a:t>
            </a:r>
            <a:r>
              <a:rPr lang="zh-CN" altLang="en-US" sz="1600"/>
              <a:t>、</a:t>
            </a:r>
            <a:r>
              <a:rPr lang="en-US" altLang="zh-CN" sz="1600"/>
              <a:t>Bing</a:t>
            </a:r>
            <a:r>
              <a:rPr lang="zh-CN" altLang="en-US" sz="1600"/>
              <a:t>、</a:t>
            </a:r>
            <a:r>
              <a:rPr lang="en-US" altLang="zh-CN" sz="1600"/>
              <a:t>Jina Reader </a:t>
            </a:r>
            <a:r>
              <a:rPr lang="zh-CN" altLang="en-US" sz="1600"/>
              <a:t>等</a:t>
            </a:r>
            <a:r>
              <a:rPr lang="en-US" altLang="zh-CN" sz="1600"/>
              <a:t> API </a:t>
            </a:r>
            <a:r>
              <a:rPr lang="zh-CN" altLang="en-US" sz="1600"/>
              <a:t>优化查询与内容提取。</a:t>
            </a:r>
            <a:endParaRPr lang="zh-CN" altLang="en-US" sz="1600"/>
          </a:p>
          <a:p>
            <a:r>
              <a:rPr lang="en-US" altLang="zh-CN" sz="2000"/>
              <a:t>·</a:t>
            </a:r>
            <a:r>
              <a:rPr lang="zh-CN" altLang="en-US" sz="1600"/>
              <a:t>局限性：难以处理深度嵌套、客户端</a:t>
            </a:r>
            <a:r>
              <a:rPr lang="en-US" altLang="zh-CN" sz="1600"/>
              <a:t> JS </a:t>
            </a:r>
            <a:r>
              <a:rPr lang="zh-CN" altLang="en-US" sz="1600"/>
              <a:t>渲染、交互组件、需认证的内容，覆盖范围受限。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8530" y="0"/>
            <a:ext cx="60350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-635" y="0"/>
            <a:ext cx="5859145" cy="9239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基于浏览器的检索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685" y="890270"/>
            <a:ext cx="5156835" cy="5761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/>
              <a:t>基于浏览器的检索（</a:t>
            </a:r>
            <a:r>
              <a:rPr lang="en-US" altLang="zh-CN" sz="1600" b="1"/>
              <a:t>Browser-based retrieval</a:t>
            </a:r>
            <a:r>
              <a:rPr lang="zh-CN" altLang="en-US" sz="1600" b="1"/>
              <a:t>）</a:t>
            </a:r>
            <a:endParaRPr lang="zh-CN" altLang="en-US" sz="1600" b="1"/>
          </a:p>
          <a:p>
            <a:r>
              <a:rPr lang="en-US" altLang="zh-CN" sz="2000" b="1"/>
              <a:t>·</a:t>
            </a:r>
            <a:r>
              <a:rPr lang="zh-CN" altLang="en-US" sz="1600"/>
              <a:t>核心优势：通过模拟人类浏览器交互，实现对动态、多模态、非结构化、深层嵌套网页内容的灵活、交互式访问，弥补</a:t>
            </a:r>
            <a:r>
              <a:rPr lang="en-US" altLang="zh-CN" sz="1600"/>
              <a:t> API </a:t>
            </a:r>
            <a:r>
              <a:rPr lang="zh-CN" altLang="en-US" sz="1600"/>
              <a:t>检索的覆盖短板。</a:t>
            </a:r>
            <a:endParaRPr lang="zh-CN" altLang="en-US" sz="1600"/>
          </a:p>
          <a:p>
            <a:r>
              <a:rPr lang="en-US" altLang="zh-CN" sz="2000" b="1"/>
              <a:t>·</a:t>
            </a:r>
            <a:r>
              <a:rPr lang="zh-CN" altLang="en-US" sz="1600"/>
              <a:t>典型应用与实现：</a:t>
            </a:r>
            <a:endParaRPr lang="zh-CN" altLang="en-US" sz="1600"/>
          </a:p>
          <a:p>
            <a:r>
              <a:rPr lang="en-US" altLang="zh-CN" sz="1600"/>
              <a:t>--</a:t>
            </a:r>
            <a:r>
              <a:rPr lang="zh-CN" altLang="en-US" sz="1600"/>
              <a:t>闭源方案（如</a:t>
            </a:r>
            <a:r>
              <a:rPr lang="en-US" altLang="zh-CN" sz="1600"/>
              <a:t> Gemini 2.5 DR</a:t>
            </a:r>
            <a:r>
              <a:rPr lang="zh-CN" altLang="en-US" sz="1600"/>
              <a:t>、</a:t>
            </a:r>
            <a:r>
              <a:rPr lang="en-US" altLang="zh-CN" sz="1600"/>
              <a:t>Grok DeepSearch</a:t>
            </a:r>
            <a:r>
              <a:rPr lang="zh-CN" altLang="en-US" sz="1600"/>
              <a:t>、</a:t>
            </a:r>
            <a:r>
              <a:rPr lang="en-US" altLang="zh-CN" sz="1600"/>
              <a:t>OpenAI DR</a:t>
            </a:r>
            <a:r>
              <a:rPr lang="zh-CN" altLang="en-US" sz="1600"/>
              <a:t>）虽未公开细节，但从交互能力推测采用无头浏览器框架；</a:t>
            </a:r>
            <a:endParaRPr lang="zh-CN" altLang="en-US" sz="1600"/>
          </a:p>
          <a:p>
            <a:r>
              <a:rPr lang="en-US" altLang="zh-CN" sz="1600"/>
              <a:t>--</a:t>
            </a:r>
            <a:r>
              <a:rPr lang="zh-CN" altLang="en-US" sz="1600"/>
              <a:t>开源方案中，</a:t>
            </a:r>
            <a:r>
              <a:rPr lang="en-US" altLang="zh-CN" sz="1600"/>
              <a:t>AutoAgent</a:t>
            </a:r>
            <a:r>
              <a:rPr lang="zh-CN" altLang="en-US" sz="1600"/>
              <a:t>、</a:t>
            </a:r>
            <a:r>
              <a:rPr lang="en-US" altLang="zh-CN" sz="1600"/>
              <a:t>DeepResearcher </a:t>
            </a:r>
            <a:r>
              <a:rPr lang="zh-CN" altLang="en-US" sz="1600"/>
              <a:t>等在</a:t>
            </a:r>
            <a:r>
              <a:rPr lang="en-US" altLang="zh-CN" sz="1600"/>
              <a:t> BrowserGym </a:t>
            </a:r>
            <a:r>
              <a:rPr lang="zh-CN" altLang="en-US" sz="1600"/>
              <a:t>等环境中实现滚动、交互、分块读取与增量信息聚合；</a:t>
            </a:r>
            <a:endParaRPr lang="zh-CN" altLang="en-US" sz="1600"/>
          </a:p>
          <a:p>
            <a:r>
              <a:rPr lang="en-US" altLang="zh-CN" sz="1600"/>
              <a:t>--AutoGLM</a:t>
            </a:r>
            <a:r>
              <a:rPr lang="zh-CN" altLang="en-US" sz="1600"/>
              <a:t>、</a:t>
            </a:r>
            <a:r>
              <a:rPr lang="en-US" altLang="zh-CN" sz="1600"/>
              <a:t>Genspark Super Agent </a:t>
            </a:r>
            <a:r>
              <a:rPr lang="zh-CN" altLang="en-US" sz="1600"/>
              <a:t>等通过</a:t>
            </a:r>
            <a:r>
              <a:rPr lang="en-US" altLang="zh-CN" sz="1600"/>
              <a:t> “</a:t>
            </a:r>
            <a:r>
              <a:rPr lang="zh-CN" altLang="en-US" sz="1600"/>
              <a:t>计划</a:t>
            </a:r>
            <a:r>
              <a:rPr lang="en-US" altLang="zh-CN" sz="1600"/>
              <a:t> - </a:t>
            </a:r>
            <a:r>
              <a:rPr lang="zh-CN" altLang="en-US" sz="1600"/>
              <a:t>执行</a:t>
            </a:r>
            <a:r>
              <a:rPr lang="en-US" altLang="zh-CN" sz="1600"/>
              <a:t>” </a:t>
            </a:r>
            <a:r>
              <a:rPr lang="zh-CN" altLang="en-US" sz="1600"/>
              <a:t>循环、多智能体协作，结合浏览与反思</a:t>
            </a:r>
            <a:r>
              <a:rPr lang="en-US" altLang="zh-CN" sz="1600"/>
              <a:t> / </a:t>
            </a:r>
            <a:r>
              <a:rPr lang="zh-CN" altLang="en-US" sz="1600"/>
              <a:t>写作流程；</a:t>
            </a:r>
            <a:endParaRPr lang="zh-CN" altLang="en-US" sz="1600"/>
          </a:p>
          <a:p>
            <a:r>
              <a:rPr lang="en-US" altLang="zh-CN" sz="1600"/>
              <a:t>--Tool-Star</a:t>
            </a:r>
            <a:r>
              <a:rPr lang="zh-CN" altLang="en-US" sz="1600"/>
              <a:t>、</a:t>
            </a:r>
            <a:r>
              <a:rPr lang="en-US" altLang="zh-CN" sz="1600"/>
              <a:t>AgenticSeek </a:t>
            </a:r>
            <a:r>
              <a:rPr lang="zh-CN" altLang="en-US" sz="1600"/>
              <a:t>等明确区分搜索工具与浏览器代理，结合元搜索、隐身浏览器实现点击、表单提交等操作；</a:t>
            </a:r>
            <a:endParaRPr lang="zh-CN" altLang="en-US" sz="1600"/>
          </a:p>
          <a:p>
            <a:r>
              <a:rPr lang="en-US" altLang="zh-CN" sz="1600"/>
              <a:t>--</a:t>
            </a:r>
            <a:r>
              <a:rPr lang="en-US" altLang="zh-CN" sz="1600" b="1"/>
              <a:t>WebThinker</a:t>
            </a:r>
            <a:r>
              <a:rPr lang="zh-CN" altLang="en-US" sz="1600" b="1"/>
              <a:t>、</a:t>
            </a:r>
            <a:r>
              <a:rPr lang="en-US" altLang="zh-CN" sz="1600"/>
              <a:t>WebDancer </a:t>
            </a:r>
            <a:r>
              <a:rPr lang="zh-CN" altLang="en-US" sz="1600"/>
              <a:t>等以</a:t>
            </a:r>
            <a:r>
              <a:rPr lang="en-US" altLang="zh-CN" sz="1600"/>
              <a:t> “</a:t>
            </a:r>
            <a:r>
              <a:rPr lang="zh-CN" altLang="en-US" sz="1600" b="1"/>
              <a:t>自主搜索</a:t>
            </a:r>
            <a:r>
              <a:rPr lang="en-US" altLang="zh-CN" sz="1600" b="1"/>
              <a:t> + </a:t>
            </a:r>
            <a:r>
              <a:rPr lang="zh-CN" altLang="en-US" sz="1600" b="1"/>
              <a:t>页面导航</a:t>
            </a:r>
            <a:r>
              <a:rPr lang="en-US" altLang="zh-CN" sz="1600"/>
              <a:t>” </a:t>
            </a:r>
            <a:r>
              <a:rPr lang="zh-CN" altLang="en-US" sz="1600"/>
              <a:t>为最小工具集，通过</a:t>
            </a:r>
            <a:r>
              <a:rPr lang="en-US" altLang="zh-CN" sz="1600"/>
              <a:t> ReAct </a:t>
            </a:r>
            <a:r>
              <a:rPr lang="zh-CN" altLang="en-US" sz="1600"/>
              <a:t>闭环实现</a:t>
            </a:r>
            <a:r>
              <a:rPr lang="en-US" altLang="zh-CN" sz="1600" b="1"/>
              <a:t>“</a:t>
            </a:r>
            <a:r>
              <a:rPr lang="zh-CN" altLang="en-US" sz="1600" b="1"/>
              <a:t>思考</a:t>
            </a:r>
            <a:r>
              <a:rPr lang="en-US" altLang="zh-CN" sz="1600" b="1"/>
              <a:t> - </a:t>
            </a:r>
            <a:r>
              <a:rPr lang="zh-CN" altLang="en-US" sz="1600" b="1"/>
              <a:t>搜索</a:t>
            </a:r>
            <a:r>
              <a:rPr lang="en-US" altLang="zh-CN" sz="1600" b="1"/>
              <a:t> - </a:t>
            </a:r>
            <a:r>
              <a:rPr lang="zh-CN" altLang="en-US" sz="1600" b="1"/>
              <a:t>撰写</a:t>
            </a:r>
            <a:r>
              <a:rPr lang="en-US" altLang="zh-CN" sz="1600" b="1"/>
              <a:t>” </a:t>
            </a:r>
            <a:r>
              <a:rPr lang="zh-CN" altLang="en-US" sz="1600"/>
              <a:t>实时协同策略（突破</a:t>
            </a:r>
            <a:r>
              <a:rPr lang="en-US" altLang="zh-CN" sz="1600"/>
              <a:t> “</a:t>
            </a:r>
            <a:r>
              <a:rPr lang="zh-CN" altLang="en-US" sz="1600"/>
              <a:t>先搜索后撰写</a:t>
            </a:r>
            <a:r>
              <a:rPr lang="en-US" altLang="zh-CN" sz="1600"/>
              <a:t>” </a:t>
            </a:r>
            <a:r>
              <a:rPr lang="zh-CN" altLang="en-US" sz="1600"/>
              <a:t>的割裂模式）</a:t>
            </a:r>
            <a:r>
              <a:rPr lang="zh-CN" altLang="en-US" sz="1600"/>
              <a:t>；</a:t>
            </a:r>
            <a:endParaRPr lang="zh-CN" altLang="en-US" sz="1600"/>
          </a:p>
          <a:p>
            <a:r>
              <a:rPr lang="en-US" altLang="zh-CN" sz="1600"/>
              <a:t>--</a:t>
            </a:r>
            <a:r>
              <a:rPr lang="en-US" altLang="zh-CN" sz="1600" b="1"/>
              <a:t>WebWatcher</a:t>
            </a:r>
            <a:r>
              <a:rPr lang="en-US" altLang="zh-CN" sz="1600"/>
              <a:t> </a:t>
            </a:r>
            <a:r>
              <a:rPr lang="zh-CN" altLang="en-US" sz="1600"/>
              <a:t>结合</a:t>
            </a:r>
            <a:r>
              <a:rPr lang="en-US" altLang="zh-CN" sz="1600"/>
              <a:t> SerpApi </a:t>
            </a:r>
            <a:r>
              <a:rPr lang="zh-CN" altLang="en-US" sz="1600"/>
              <a:t>与</a:t>
            </a:r>
            <a:r>
              <a:rPr lang="en-US" altLang="zh-CN" sz="1600"/>
              <a:t> OCR </a:t>
            </a:r>
            <a:r>
              <a:rPr lang="zh-CN" altLang="en-US" sz="1600"/>
              <a:t>图像处理模拟浏览器交互，支持多模态检索。</a:t>
            </a:r>
            <a:endParaRPr lang="zh-CN" altLang="en-US" sz="1600"/>
          </a:p>
          <a:p>
            <a:r>
              <a:rPr lang="en-US" altLang="zh-CN" sz="2000" b="1"/>
              <a:t>·</a:t>
            </a:r>
            <a:r>
              <a:rPr lang="zh-CN" altLang="en-US" sz="1600"/>
              <a:t>局限性：延迟更高、资源消耗更大，处理网页多样性与错误的复杂度显著提升。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3995" y="0"/>
            <a:ext cx="54641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-635" y="0"/>
            <a:ext cx="11922760" cy="9239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———API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与浏览器的深度融合与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AI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原生浏览器崛起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685" y="890270"/>
            <a:ext cx="5156835" cy="5761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/>
              <a:t>·</a:t>
            </a:r>
            <a:r>
              <a:rPr lang="zh-CN" altLang="en-US" sz="1600" b="1"/>
              <a:t>混合检索架构成为主流</a:t>
            </a:r>
            <a:endParaRPr lang="zh-CN" altLang="en-US" sz="1600" b="1"/>
          </a:p>
          <a:p>
            <a:pPr indent="457200"/>
            <a:r>
              <a:rPr lang="en-US" altLang="zh-CN" sz="1600"/>
              <a:t>2025-2026 </a:t>
            </a:r>
            <a:r>
              <a:rPr lang="zh-CN" altLang="en-US" sz="1600"/>
              <a:t>年主流</a:t>
            </a:r>
            <a:r>
              <a:rPr lang="en-US" altLang="zh-CN" sz="1600"/>
              <a:t> DR </a:t>
            </a:r>
            <a:r>
              <a:rPr lang="zh-CN" altLang="en-US" sz="1600"/>
              <a:t>系统（如</a:t>
            </a:r>
            <a:r>
              <a:rPr lang="en-US" altLang="zh-CN" sz="1600"/>
              <a:t> OpenAI DR</a:t>
            </a:r>
            <a:r>
              <a:rPr lang="zh-CN" altLang="en-US" sz="1600"/>
              <a:t>、</a:t>
            </a:r>
            <a:r>
              <a:rPr lang="en-US" altLang="zh-CN" sz="1600"/>
              <a:t>Gemini DR V2</a:t>
            </a:r>
            <a:r>
              <a:rPr lang="zh-CN" altLang="en-US" sz="1600"/>
              <a:t>）均采用</a:t>
            </a:r>
            <a:r>
              <a:rPr lang="en-US" altLang="zh-CN" sz="1600"/>
              <a:t> “API + </a:t>
            </a:r>
            <a:r>
              <a:rPr lang="zh-CN" altLang="en-US" sz="1600"/>
              <a:t>浏览器</a:t>
            </a:r>
            <a:r>
              <a:rPr lang="en-US" altLang="zh-CN" sz="1600"/>
              <a:t>” </a:t>
            </a:r>
            <a:r>
              <a:rPr lang="zh-CN" altLang="en-US" sz="1600"/>
              <a:t>双引擎架构：</a:t>
            </a:r>
            <a:endParaRPr lang="zh-CN" altLang="en-US" sz="1600"/>
          </a:p>
          <a:p>
            <a:pPr indent="457200"/>
            <a:r>
              <a:rPr lang="en-US" altLang="zh-CN" sz="1600"/>
              <a:t>API </a:t>
            </a:r>
            <a:r>
              <a:rPr lang="zh-CN" altLang="en-US" sz="1600"/>
              <a:t>负责结构化数据的高效获取（如</a:t>
            </a:r>
            <a:r>
              <a:rPr lang="en-US" altLang="zh-CN" sz="1600"/>
              <a:t> Google Search API</a:t>
            </a:r>
            <a:r>
              <a:rPr lang="zh-CN" altLang="en-US" sz="1600"/>
              <a:t>、</a:t>
            </a:r>
            <a:r>
              <a:rPr lang="en-US" altLang="zh-CN" sz="1600"/>
              <a:t>arXiv API</a:t>
            </a:r>
            <a:r>
              <a:rPr lang="zh-CN" altLang="en-US" sz="1600"/>
              <a:t>）；浏览器处理动态</a:t>
            </a:r>
            <a:r>
              <a:rPr lang="en-US" altLang="zh-CN" sz="1600"/>
              <a:t> / </a:t>
            </a:r>
            <a:r>
              <a:rPr lang="zh-CN" altLang="en-US" sz="1600"/>
              <a:t>认证场景（如登录</a:t>
            </a:r>
            <a:r>
              <a:rPr lang="en-US" altLang="zh-CN" sz="1600"/>
              <a:t> CNKI</a:t>
            </a:r>
            <a:r>
              <a:rPr lang="zh-CN" altLang="en-US" sz="1600"/>
              <a:t>、小红书等平台）。例如</a:t>
            </a:r>
            <a:r>
              <a:rPr lang="en-US" altLang="zh-CN" sz="1600"/>
              <a:t> AutoGLM Rumination </a:t>
            </a:r>
            <a:r>
              <a:rPr lang="zh-CN" altLang="en-US" sz="1600"/>
              <a:t>通过真实浏览器交互，突破模拟环境限制，实现对用户认证资源的可靠访问，信息覆盖范围较传统方案提升</a:t>
            </a:r>
            <a:r>
              <a:rPr lang="en-US" altLang="zh-CN" sz="1600"/>
              <a:t> 40%</a:t>
            </a:r>
            <a:r>
              <a:rPr lang="zh-CN" altLang="en-US" sz="1600"/>
              <a:t>。</a:t>
            </a:r>
            <a:endParaRPr lang="zh-CN" altLang="en-US" sz="1600"/>
          </a:p>
          <a:p>
            <a:endParaRPr lang="zh-CN" altLang="en-US" sz="1600"/>
          </a:p>
          <a:p>
            <a:r>
              <a:rPr lang="en-US" altLang="zh-CN" sz="2000" b="1"/>
              <a:t>·</a:t>
            </a:r>
            <a:r>
              <a:rPr lang="en-US" altLang="zh-CN" sz="1600" b="1"/>
              <a:t>AI </a:t>
            </a:r>
            <a:r>
              <a:rPr lang="zh-CN" altLang="en-US" sz="1600" b="1"/>
              <a:t>原生浏览器解决传统瓶颈</a:t>
            </a:r>
            <a:endParaRPr lang="zh-CN" altLang="en-US" sz="1600" b="1"/>
          </a:p>
          <a:p>
            <a:pPr indent="457200"/>
            <a:r>
              <a:rPr lang="zh-CN" altLang="en-US" sz="1600"/>
              <a:t>针对传统浏览器渲染慢、反爬限制等问题，</a:t>
            </a:r>
            <a:r>
              <a:rPr lang="en-US" altLang="zh-CN" sz="1600"/>
              <a:t>2025 </a:t>
            </a:r>
            <a:r>
              <a:rPr lang="zh-CN" altLang="en-US" sz="1600"/>
              <a:t>年出现</a:t>
            </a:r>
            <a:r>
              <a:rPr lang="en-US" altLang="zh-CN" sz="1600"/>
              <a:t> Browserbase</a:t>
            </a:r>
            <a:r>
              <a:rPr lang="zh-CN" altLang="en-US" sz="1600"/>
              <a:t>、</a:t>
            </a:r>
            <a:r>
              <a:rPr lang="en-US" altLang="zh-CN" sz="1600"/>
              <a:t>Comet</a:t>
            </a:r>
            <a:r>
              <a:rPr lang="zh-CN" altLang="en-US" sz="1600"/>
              <a:t>（</a:t>
            </a:r>
            <a:r>
              <a:rPr lang="en-US" altLang="zh-CN" sz="1600"/>
              <a:t>Perplexity</a:t>
            </a:r>
            <a:r>
              <a:rPr lang="zh-CN" altLang="en-US" sz="1600"/>
              <a:t>）、</a:t>
            </a:r>
            <a:r>
              <a:rPr lang="en-US" altLang="zh-CN" sz="1600"/>
              <a:t>Fellou </a:t>
            </a:r>
            <a:r>
              <a:rPr lang="zh-CN" altLang="en-US" sz="1600"/>
              <a:t>等</a:t>
            </a:r>
            <a:r>
              <a:rPr lang="en-US" altLang="zh-CN" sz="1600"/>
              <a:t> AI </a:t>
            </a:r>
            <a:r>
              <a:rPr lang="zh-CN" altLang="en-US" sz="1600"/>
              <a:t>原生浏览器，具备三大核心优化：</a:t>
            </a:r>
            <a:endParaRPr lang="zh-CN" altLang="en-US" sz="1600"/>
          </a:p>
          <a:p>
            <a:r>
              <a:rPr lang="en-US" altLang="zh-CN" sz="1600"/>
              <a:t>--</a:t>
            </a:r>
            <a:r>
              <a:rPr lang="zh-CN" altLang="en-US" sz="1600"/>
              <a:t>结构化</a:t>
            </a:r>
            <a:r>
              <a:rPr lang="en-US" altLang="zh-CN" sz="1600"/>
              <a:t> DOM </a:t>
            </a:r>
            <a:r>
              <a:rPr lang="zh-CN" altLang="en-US" sz="1600"/>
              <a:t>视图：支持程序级页面遍历，避免坐标依赖的脆弱操作；</a:t>
            </a:r>
            <a:endParaRPr lang="zh-CN" altLang="en-US" sz="1600"/>
          </a:p>
          <a:p>
            <a:r>
              <a:rPr lang="en-US" altLang="zh-CN" sz="1600"/>
              <a:t>--</a:t>
            </a:r>
            <a:r>
              <a:rPr lang="zh-CN" altLang="en-US" sz="1600"/>
              <a:t>异步无头执行：减少视觉渲染开销，页面加载速度提升</a:t>
            </a:r>
            <a:r>
              <a:rPr lang="en-US" altLang="zh-CN" sz="1600"/>
              <a:t> 3 </a:t>
            </a:r>
            <a:r>
              <a:rPr lang="zh-CN" altLang="en-US" sz="1600"/>
              <a:t>倍；</a:t>
            </a:r>
            <a:endParaRPr lang="zh-CN" altLang="en-US" sz="1600"/>
          </a:p>
          <a:p>
            <a:r>
              <a:rPr lang="en-US" altLang="zh-CN" sz="1600"/>
              <a:t>--</a:t>
            </a:r>
            <a:r>
              <a:rPr lang="zh-CN" altLang="en-US" sz="1600"/>
              <a:t>内置视觉</a:t>
            </a:r>
            <a:r>
              <a:rPr lang="en-US" altLang="zh-CN" sz="1600"/>
              <a:t> - </a:t>
            </a:r>
            <a:r>
              <a:rPr lang="zh-CN" altLang="en-US" sz="1600"/>
              <a:t>语言模型（</a:t>
            </a:r>
            <a:r>
              <a:rPr lang="en-US" altLang="zh-CN" sz="1600"/>
              <a:t>VLM</a:t>
            </a:r>
            <a:r>
              <a:rPr lang="zh-CN" altLang="en-US" sz="1600"/>
              <a:t>）：自动突破登录墙、验证码等反爬机制，成功率超</a:t>
            </a:r>
            <a:r>
              <a:rPr lang="en-US" altLang="zh-CN" sz="1600"/>
              <a:t> 85%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8510" y="1425575"/>
            <a:ext cx="6235700" cy="366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5" y="-104140"/>
            <a:ext cx="1220660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</a:t>
            </a: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 “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模型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-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上下文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-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交互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三维缩放框架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----</a:t>
            </a:r>
            <a:r>
              <a:rPr lang="zh-CN" altLang="en-US" sz="2800">
                <a:sym typeface="+mn-ea"/>
              </a:rPr>
              <a:t>单任务</a:t>
            </a:r>
            <a:r>
              <a:rPr lang="en-US" altLang="zh-CN" sz="2800" b="1">
                <a:sym typeface="+mn-ea"/>
              </a:rPr>
              <a:t> 600 </a:t>
            </a:r>
            <a:r>
              <a:rPr lang="zh-CN" altLang="en-US" sz="2800" b="1">
                <a:sym typeface="+mn-ea"/>
              </a:rPr>
              <a:t>次工具调用</a:t>
            </a:r>
            <a:endParaRPr lang="zh-CN" altLang="en-US" sz="2800" b="1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410" y="986155"/>
            <a:ext cx="5485130" cy="5716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zh-CN" altLang="en-US" sz="1600"/>
              <a:t>四大核心支柱</a:t>
            </a:r>
            <a:endParaRPr lang="zh-CN" altLang="en-US" sz="1600"/>
          </a:p>
          <a:p>
            <a:pPr indent="457200"/>
            <a:r>
              <a:rPr lang="en-US" altLang="zh-CN" sz="1600"/>
              <a:t>1. </a:t>
            </a:r>
            <a:r>
              <a:rPr lang="zh-CN" altLang="en-US" sz="1600" b="1"/>
              <a:t>强化学习驱动</a:t>
            </a:r>
            <a:r>
              <a:rPr lang="zh-CN" altLang="en-US" sz="1600"/>
              <a:t>的交互策略优化（核心动力）</a:t>
            </a:r>
            <a:endParaRPr lang="zh-CN" altLang="en-US" sz="1600"/>
          </a:p>
          <a:p>
            <a:pPr indent="457200"/>
            <a:r>
              <a:rPr lang="zh-CN" altLang="en-US" sz="1600"/>
              <a:t>采用</a:t>
            </a:r>
            <a:r>
              <a:rPr lang="en-US" altLang="zh-CN" sz="1600" b="1"/>
              <a:t>Group Relative Policy Optimization</a:t>
            </a:r>
            <a:r>
              <a:rPr lang="zh-CN" altLang="en-US" sz="1600" b="1"/>
              <a:t>（</a:t>
            </a:r>
            <a:r>
              <a:rPr lang="en-US" altLang="zh-CN" sz="1600" b="1"/>
              <a:t>GRPO</a:t>
            </a:r>
            <a:r>
              <a:rPr lang="zh-CN" altLang="en-US" sz="1600" b="1"/>
              <a:t>）</a:t>
            </a:r>
            <a:r>
              <a:rPr lang="en-US" altLang="zh-CN" sz="1600" b="1"/>
              <a:t> </a:t>
            </a:r>
            <a:r>
              <a:rPr lang="zh-CN" altLang="en-US" sz="1600" b="1"/>
              <a:t>算法</a:t>
            </a:r>
            <a:r>
              <a:rPr lang="zh-CN" altLang="en-US" sz="1600"/>
              <a:t>：通过</a:t>
            </a:r>
            <a:r>
              <a:rPr lang="en-US" altLang="zh-CN" sz="1600"/>
              <a:t> “</a:t>
            </a:r>
            <a:r>
              <a:rPr lang="zh-CN" altLang="en-US" sz="1600"/>
              <a:t>群体相对优势</a:t>
            </a:r>
            <a:r>
              <a:rPr lang="en-US" altLang="zh-CN" sz="1600"/>
              <a:t>” </a:t>
            </a:r>
            <a:r>
              <a:rPr lang="zh-CN" altLang="en-US" sz="1600"/>
              <a:t>计算优化</a:t>
            </a:r>
            <a:r>
              <a:rPr lang="en-US" altLang="zh-CN" sz="1600"/>
              <a:t> agent </a:t>
            </a:r>
            <a:r>
              <a:rPr lang="zh-CN" altLang="en-US" sz="1600"/>
              <a:t>的交互策略，避免单一轨迹优化的局部最优。</a:t>
            </a:r>
            <a:endParaRPr lang="zh-CN" altLang="en-US" sz="1600"/>
          </a:p>
          <a:p>
            <a:pPr indent="457200"/>
            <a:r>
              <a:rPr lang="en-US" altLang="zh-CN" sz="1600"/>
              <a:t>2. </a:t>
            </a:r>
            <a:r>
              <a:rPr lang="zh-CN" altLang="en-US" sz="1600" b="1"/>
              <a:t>高效上下文管理技术</a:t>
            </a:r>
            <a:r>
              <a:rPr lang="zh-CN" altLang="en-US" sz="1600"/>
              <a:t>（交互频次突破的关键）</a:t>
            </a:r>
            <a:endParaRPr lang="zh-CN" altLang="en-US" sz="1600"/>
          </a:p>
          <a:p>
            <a:pPr indent="457200"/>
            <a:r>
              <a:rPr lang="zh-CN" altLang="en-US" sz="1600"/>
              <a:t>要支撑单任务</a:t>
            </a:r>
            <a:r>
              <a:rPr lang="en-US" altLang="zh-CN" sz="1600"/>
              <a:t> 600 </a:t>
            </a:r>
            <a:r>
              <a:rPr lang="zh-CN" altLang="en-US" sz="1600"/>
              <a:t>次工具调用（远超传统模型的</a:t>
            </a:r>
            <a:r>
              <a:rPr lang="en-US" altLang="zh-CN" sz="1600"/>
              <a:t> 100 </a:t>
            </a:r>
            <a:r>
              <a:rPr lang="zh-CN" altLang="en-US" sz="1600"/>
              <a:t>次），必须解决上下文窗口溢出问题：</a:t>
            </a:r>
            <a:endParaRPr lang="zh-CN" altLang="en-US" sz="1600"/>
          </a:p>
          <a:p>
            <a:pPr indent="457200"/>
            <a:r>
              <a:rPr lang="en-US" altLang="zh-CN" sz="2000" u="sng"/>
              <a:t>·</a:t>
            </a:r>
            <a:r>
              <a:rPr lang="zh-CN" altLang="en-US" sz="1600" b="1" u="sng"/>
              <a:t>近期优先上下文保留</a:t>
            </a:r>
            <a:r>
              <a:rPr lang="zh-CN" altLang="en-US" sz="1600" u="sng"/>
              <a:t>：仅保留最新</a:t>
            </a:r>
            <a:r>
              <a:rPr lang="en-US" altLang="zh-CN" sz="1600" u="sng"/>
              <a:t> K </a:t>
            </a:r>
            <a:r>
              <a:rPr lang="zh-CN" altLang="en-US" sz="1600" u="sng"/>
              <a:t>条工具响应，但完整保留</a:t>
            </a:r>
            <a:r>
              <a:rPr lang="en-US" altLang="zh-CN" sz="1600" u="sng"/>
              <a:t> “</a:t>
            </a:r>
            <a:r>
              <a:rPr lang="zh-CN" altLang="en-US" sz="1600" u="sng"/>
              <a:t>思考</a:t>
            </a:r>
            <a:r>
              <a:rPr lang="en-US" altLang="zh-CN" sz="1600" u="sng"/>
              <a:t> - </a:t>
            </a:r>
            <a:r>
              <a:rPr lang="zh-CN" altLang="en-US" sz="1600" u="sng"/>
              <a:t>行动</a:t>
            </a:r>
            <a:r>
              <a:rPr lang="en-US" altLang="zh-CN" sz="1600" u="sng"/>
              <a:t>” </a:t>
            </a:r>
            <a:r>
              <a:rPr lang="zh-CN" altLang="en-US" sz="1600" u="sng"/>
              <a:t>轨迹。</a:t>
            </a:r>
            <a:endParaRPr lang="zh-CN" altLang="en-US" sz="1600" u="sng"/>
          </a:p>
          <a:p>
            <a:pPr indent="457200"/>
            <a:r>
              <a:rPr lang="en-US" altLang="zh-CN" sz="1600" b="1"/>
              <a:t>·</a:t>
            </a:r>
            <a:r>
              <a:rPr lang="zh-CN" altLang="en-US" sz="1600" b="1"/>
              <a:t>结果截断机制</a:t>
            </a:r>
            <a:r>
              <a:rPr lang="zh-CN" altLang="en-US" sz="1600"/>
              <a:t>：对代码执行、命令运行等工具的超长输出进行截断，既防止上下文溢出，又不影响模型对工具输出的核心理解。</a:t>
            </a:r>
            <a:endParaRPr lang="zh-CN" altLang="en-US" sz="1600"/>
          </a:p>
          <a:p>
            <a:pPr indent="457200"/>
            <a:r>
              <a:rPr lang="en-US" altLang="zh-CN" sz="1600"/>
              <a:t>3. </a:t>
            </a:r>
            <a:r>
              <a:rPr lang="zh-CN" altLang="en-US" sz="1600" b="1"/>
              <a:t>模块化工具接口与交互环境</a:t>
            </a:r>
            <a:r>
              <a:rPr lang="zh-CN" altLang="en-US" sz="1600"/>
              <a:t>（交互能力基础）</a:t>
            </a:r>
            <a:endParaRPr lang="zh-CN" altLang="en-US" sz="1600"/>
          </a:p>
          <a:p>
            <a:pPr indent="457200"/>
            <a:r>
              <a:rPr lang="zh-CN" altLang="en-US" sz="1600"/>
              <a:t>构建了支撑多场景研究交互的工具链，让模型能通过工具与真实环境深度联动：执行环境工具、文件管理工具</a:t>
            </a:r>
            <a:r>
              <a:rPr lang="zh-CN" sz="1600"/>
              <a:t>、</a:t>
            </a:r>
            <a:endParaRPr lang="zh-CN" altLang="en-US" sz="1600"/>
          </a:p>
          <a:p>
            <a:pPr indent="457200"/>
            <a:r>
              <a:rPr lang="zh-CN" altLang="en-US" sz="1600"/>
              <a:t>智能信息检索工具</a:t>
            </a:r>
            <a:endParaRPr lang="zh-CN" altLang="en-US" sz="1600"/>
          </a:p>
          <a:p>
            <a:pPr indent="457200"/>
            <a:r>
              <a:rPr lang="en-US" altLang="zh-CN" sz="1600"/>
              <a:t>4. </a:t>
            </a:r>
            <a:r>
              <a:rPr lang="zh-CN" altLang="en-US" sz="1600" b="1"/>
              <a:t>三阶段训练流水线</a:t>
            </a:r>
            <a:r>
              <a:rPr lang="zh-CN" altLang="en-US" sz="1600"/>
              <a:t>（交互能力的习得路径）</a:t>
            </a:r>
            <a:endParaRPr lang="zh-CN" altLang="en-US" sz="1600"/>
          </a:p>
          <a:p>
            <a:pPr indent="457200"/>
            <a:r>
              <a:rPr lang="zh-CN" altLang="en-US" sz="1600"/>
              <a:t>通过分层训练让模型逐步掌握</a:t>
            </a:r>
            <a:r>
              <a:rPr lang="en-US" altLang="zh-CN" sz="1600"/>
              <a:t> “</a:t>
            </a:r>
            <a:r>
              <a:rPr lang="zh-CN" altLang="en-US" sz="1600"/>
              <a:t>深度交互</a:t>
            </a:r>
            <a:r>
              <a:rPr lang="en-US" altLang="zh-CN" sz="1600"/>
              <a:t>” </a:t>
            </a:r>
            <a:r>
              <a:rPr lang="zh-CN" altLang="en-US" sz="1600"/>
              <a:t>能力，避免直接训练导致的交互无序。</a:t>
            </a:r>
            <a:endParaRPr lang="zh-CN" altLang="en-US" sz="1600"/>
          </a:p>
          <a:p>
            <a:pPr indent="457200"/>
            <a:r>
              <a:rPr lang="zh-CN" altLang="en-US" sz="1600"/>
              <a:t>三个阶段分别是：代理监督微调</a:t>
            </a:r>
            <a:r>
              <a:rPr lang="zh-CN" sz="1600"/>
              <a:t>、</a:t>
            </a:r>
            <a:r>
              <a:rPr lang="zh-CN" altLang="en-US" sz="1600"/>
              <a:t>代理偏好优化（</a:t>
            </a:r>
            <a:r>
              <a:rPr lang="zh-CN" sz="1600"/>
              <a:t>、</a:t>
            </a:r>
            <a:r>
              <a:rPr lang="zh-CN" altLang="en-US" sz="1600"/>
              <a:t>代理强化学习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183" r="4573"/>
          <a:stretch>
            <a:fillRect/>
          </a:stretch>
        </p:blipFill>
        <p:spPr>
          <a:xfrm>
            <a:off x="5954395" y="963930"/>
            <a:ext cx="6237605" cy="4929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3691" y="2537773"/>
            <a:ext cx="1751965" cy="8286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54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724336" y="4375004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" name="Shape 2"/>
          <p:cNvSpPr/>
          <p:nvPr/>
        </p:nvSpPr>
        <p:spPr>
          <a:xfrm>
            <a:off x="2924361" y="4375004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Shape 3"/>
          <p:cNvSpPr/>
          <p:nvPr/>
        </p:nvSpPr>
        <p:spPr>
          <a:xfrm>
            <a:off x="3124386" y="4375004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Shape 4"/>
          <p:cNvSpPr/>
          <p:nvPr/>
        </p:nvSpPr>
        <p:spPr>
          <a:xfrm>
            <a:off x="3324411" y="4375004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Text 5"/>
          <p:cNvSpPr/>
          <p:nvPr/>
        </p:nvSpPr>
        <p:spPr>
          <a:xfrm>
            <a:off x="1755605" y="3459793"/>
            <a:ext cx="2360967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Shape 6"/>
          <p:cNvSpPr/>
          <p:nvPr>
            <p:custDataLst>
              <p:tags r:id="rId1"/>
            </p:custDataLst>
          </p:nvPr>
        </p:nvSpPr>
        <p:spPr>
          <a:xfrm>
            <a:off x="5831910" y="120222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Shape 7"/>
          <p:cNvSpPr/>
          <p:nvPr>
            <p:custDataLst>
              <p:tags r:id="rId2"/>
            </p:custDataLst>
          </p:nvPr>
        </p:nvSpPr>
        <p:spPr>
          <a:xfrm>
            <a:off x="4647635" y="1699428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Shape 8"/>
          <p:cNvSpPr/>
          <p:nvPr>
            <p:custDataLst>
              <p:tags r:id="rId3"/>
            </p:custDataLst>
          </p:nvPr>
        </p:nvSpPr>
        <p:spPr>
          <a:xfrm>
            <a:off x="4847660" y="1699428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Shape 9"/>
          <p:cNvSpPr/>
          <p:nvPr>
            <p:custDataLst>
              <p:tags r:id="rId4"/>
            </p:custDataLst>
          </p:nvPr>
        </p:nvSpPr>
        <p:spPr>
          <a:xfrm>
            <a:off x="5047685" y="1699428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2" name="Shape 10"/>
          <p:cNvSpPr/>
          <p:nvPr>
            <p:custDataLst>
              <p:tags r:id="rId5"/>
            </p:custDataLst>
          </p:nvPr>
        </p:nvSpPr>
        <p:spPr>
          <a:xfrm>
            <a:off x="5831923" y="3020777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3" name="Shape 11"/>
          <p:cNvSpPr/>
          <p:nvPr>
            <p:custDataLst>
              <p:tags r:id="rId6"/>
            </p:custDataLst>
          </p:nvPr>
        </p:nvSpPr>
        <p:spPr>
          <a:xfrm>
            <a:off x="4647648" y="3517982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4" name="Shape 12"/>
          <p:cNvSpPr/>
          <p:nvPr>
            <p:custDataLst>
              <p:tags r:id="rId7"/>
            </p:custDataLst>
          </p:nvPr>
        </p:nvSpPr>
        <p:spPr>
          <a:xfrm>
            <a:off x="4847673" y="3517982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Shape 13"/>
          <p:cNvSpPr/>
          <p:nvPr>
            <p:custDataLst>
              <p:tags r:id="rId8"/>
            </p:custDataLst>
          </p:nvPr>
        </p:nvSpPr>
        <p:spPr>
          <a:xfrm>
            <a:off x="5047698" y="3517982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4" name="Shape 22"/>
          <p:cNvSpPr/>
          <p:nvPr/>
        </p:nvSpPr>
        <p:spPr>
          <a:xfrm>
            <a:off x="1873023" y="4375004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5" name="Shape 23"/>
          <p:cNvSpPr/>
          <p:nvPr/>
        </p:nvSpPr>
        <p:spPr>
          <a:xfrm>
            <a:off x="2073048" y="4375004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6" name="Shape 24"/>
          <p:cNvSpPr/>
          <p:nvPr/>
        </p:nvSpPr>
        <p:spPr>
          <a:xfrm>
            <a:off x="2273073" y="4375004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7" name="Shape 25"/>
          <p:cNvSpPr/>
          <p:nvPr/>
        </p:nvSpPr>
        <p:spPr>
          <a:xfrm>
            <a:off x="2473098" y="4375004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8" name="Shape 26"/>
          <p:cNvSpPr/>
          <p:nvPr>
            <p:custDataLst>
              <p:tags r:id="rId9"/>
            </p:custDataLst>
          </p:nvPr>
        </p:nvSpPr>
        <p:spPr>
          <a:xfrm>
            <a:off x="5831910" y="4877944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9" name="Shape 27"/>
          <p:cNvSpPr/>
          <p:nvPr>
            <p:custDataLst>
              <p:tags r:id="rId10"/>
            </p:custDataLst>
          </p:nvPr>
        </p:nvSpPr>
        <p:spPr>
          <a:xfrm>
            <a:off x="4647635" y="5375149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0" name="Shape 28"/>
          <p:cNvSpPr/>
          <p:nvPr>
            <p:custDataLst>
              <p:tags r:id="rId11"/>
            </p:custDataLst>
          </p:nvPr>
        </p:nvSpPr>
        <p:spPr>
          <a:xfrm>
            <a:off x="4847660" y="5375149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1" name="Shape 29"/>
          <p:cNvSpPr/>
          <p:nvPr>
            <p:custDataLst>
              <p:tags r:id="rId12"/>
            </p:custDataLst>
          </p:nvPr>
        </p:nvSpPr>
        <p:spPr>
          <a:xfrm>
            <a:off x="5047685" y="5375149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40" name="Image 0" descr="https://kimi-img.moonshot.cn/pub/slides/slides_tmpl/image/25-09-04-15:09:06-d2sjm4m1bb2p4onbqck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180" y="4587240"/>
            <a:ext cx="152400" cy="1524000"/>
          </a:xfrm>
          <a:prstGeom prst="rect">
            <a:avLst/>
          </a:prstGeom>
        </p:spPr>
      </p:pic>
      <p:sp>
        <p:nvSpPr>
          <p:cNvPr id="41" name="Shape 38"/>
          <p:cNvSpPr/>
          <p:nvPr/>
        </p:nvSpPr>
        <p:spPr>
          <a:xfrm>
            <a:off x="10527292" y="6404029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2" name="Shape 39"/>
          <p:cNvSpPr/>
          <p:nvPr/>
        </p:nvSpPr>
        <p:spPr>
          <a:xfrm>
            <a:off x="10727317" y="6404029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3" name="Shape 40"/>
          <p:cNvSpPr/>
          <p:nvPr/>
        </p:nvSpPr>
        <p:spPr>
          <a:xfrm>
            <a:off x="10927342" y="6404029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4" name="Shape 41"/>
          <p:cNvSpPr/>
          <p:nvPr/>
        </p:nvSpPr>
        <p:spPr>
          <a:xfrm>
            <a:off x="11127367" y="6404029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5" name="Shape 42"/>
          <p:cNvSpPr/>
          <p:nvPr/>
        </p:nvSpPr>
        <p:spPr>
          <a:xfrm>
            <a:off x="11336120" y="6541302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6" name="Shape 43"/>
          <p:cNvSpPr/>
          <p:nvPr/>
        </p:nvSpPr>
        <p:spPr>
          <a:xfrm>
            <a:off x="11336120" y="6341277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7" name="Shape 44"/>
          <p:cNvSpPr/>
          <p:nvPr/>
        </p:nvSpPr>
        <p:spPr>
          <a:xfrm>
            <a:off x="11336120" y="6141252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8" name="Shape 45"/>
          <p:cNvSpPr/>
          <p:nvPr/>
        </p:nvSpPr>
        <p:spPr>
          <a:xfrm>
            <a:off x="9951820" y="643843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3" name="Text 47"/>
          <p:cNvSpPr/>
          <p:nvPr>
            <p:custDataLst>
              <p:tags r:id="rId14"/>
            </p:custDataLst>
          </p:nvPr>
        </p:nvSpPr>
        <p:spPr>
          <a:xfrm>
            <a:off x="5286614" y="1225865"/>
            <a:ext cx="1041400" cy="74295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4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4" name="Text 48"/>
          <p:cNvSpPr/>
          <p:nvPr>
            <p:custDataLst>
              <p:tags r:id="rId15"/>
            </p:custDataLst>
          </p:nvPr>
        </p:nvSpPr>
        <p:spPr>
          <a:xfrm>
            <a:off x="6633210" y="1471295"/>
            <a:ext cx="555561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deep research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技术框架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现状及其突破点</a:t>
            </a:r>
            <a:endParaRPr lang="zh-CN" altLang="en-US" sz="24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7" name="Text 51"/>
          <p:cNvSpPr/>
          <p:nvPr>
            <p:custDataLst>
              <p:tags r:id="rId16"/>
            </p:custDataLst>
          </p:nvPr>
        </p:nvSpPr>
        <p:spPr>
          <a:xfrm>
            <a:off x="5180965" y="2494598"/>
            <a:ext cx="175196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4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8" name="Text 52"/>
          <p:cNvSpPr/>
          <p:nvPr>
            <p:custDataLst>
              <p:tags r:id="rId17"/>
            </p:custDataLst>
          </p:nvPr>
        </p:nvSpPr>
        <p:spPr>
          <a:xfrm>
            <a:off x="6812280" y="3872865"/>
            <a:ext cx="313944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未来改进方向</a:t>
            </a:r>
            <a:endParaRPr lang="zh-CN" altLang="en-US" sz="24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61" name="Text 55"/>
          <p:cNvSpPr/>
          <p:nvPr>
            <p:custDataLst>
              <p:tags r:id="rId18"/>
            </p:custDataLst>
          </p:nvPr>
        </p:nvSpPr>
        <p:spPr>
          <a:xfrm>
            <a:off x="5291455" y="4880928"/>
            <a:ext cx="1752600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</a:t>
            </a:r>
            <a:endParaRPr lang="en-US" sz="4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2" name="Text 56"/>
          <p:cNvSpPr/>
          <p:nvPr>
            <p:custDataLst>
              <p:tags r:id="rId19"/>
            </p:custDataLst>
          </p:nvPr>
        </p:nvSpPr>
        <p:spPr>
          <a:xfrm>
            <a:off x="6812280" y="5084445"/>
            <a:ext cx="210375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应用场景</a:t>
            </a:r>
            <a:endParaRPr lang="zh-CN" altLang="en-US" sz="24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6" name="Text 51"/>
          <p:cNvSpPr/>
          <p:nvPr>
            <p:custDataLst>
              <p:tags r:id="rId20"/>
            </p:custDataLst>
          </p:nvPr>
        </p:nvSpPr>
        <p:spPr>
          <a:xfrm>
            <a:off x="5286375" y="3687763"/>
            <a:ext cx="175196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4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</a:t>
            </a:r>
            <a:endParaRPr lang="en-US" sz="4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Text 52"/>
          <p:cNvSpPr/>
          <p:nvPr>
            <p:custDataLst>
              <p:tags r:id="rId21"/>
            </p:custDataLst>
          </p:nvPr>
        </p:nvSpPr>
        <p:spPr>
          <a:xfrm>
            <a:off x="6633210" y="2661285"/>
            <a:ext cx="349313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deep research</a:t>
            </a:r>
            <a:r>
              <a:rPr lang="zh-CN" altLang="en-US" sz="24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核心架构</a:t>
            </a:r>
            <a:endParaRPr lang="zh-CN" altLang="en-US" sz="24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5" y="-104140"/>
            <a:ext cx="1220660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03.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最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新研究方法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 </a:t>
            </a:r>
            <a:r>
              <a:rPr lang="zh-CN" altLang="en-US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从</a:t>
            </a:r>
            <a:r>
              <a:rPr lang="en-US" altLang="zh-CN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“</a:t>
            </a:r>
            <a:r>
              <a:rPr lang="zh-CN" altLang="en-US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文本域</a:t>
            </a:r>
            <a:r>
              <a:rPr lang="en-US" altLang="zh-CN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 </a:t>
            </a:r>
            <a:r>
              <a:rPr lang="zh-CN" altLang="en-US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扩展到</a:t>
            </a:r>
            <a:r>
              <a:rPr lang="en-US" altLang="zh-CN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“</a:t>
            </a:r>
            <a:r>
              <a:rPr lang="zh-CN" altLang="en-US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视觉</a:t>
            </a:r>
            <a:r>
              <a:rPr lang="en-US" altLang="zh-CN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- </a:t>
            </a:r>
            <a:r>
              <a:rPr lang="zh-CN" altLang="en-US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语言多模态域</a:t>
            </a:r>
            <a:r>
              <a:rPr lang="en-US" altLang="zh-CN" sz="28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</a:t>
            </a:r>
            <a:endParaRPr lang="en-US" altLang="zh-CN" sz="2800" b="1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410" y="986155"/>
            <a:ext cx="5485130" cy="5716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zh-CN" altLang="en-US" sz="1600"/>
              <a:t>聚焦视觉</a:t>
            </a:r>
            <a:r>
              <a:rPr lang="en-US" altLang="zh-CN" sz="1600"/>
              <a:t> - </a:t>
            </a:r>
            <a:r>
              <a:rPr lang="zh-CN" altLang="en-US" sz="1600"/>
              <a:t>语言多模态深度推理，核心创新集中在数据构建、工具与轨迹训练、基准测试、模型优化四大维度</a:t>
            </a:r>
            <a:endParaRPr lang="zh-CN" altLang="en-US" sz="1600"/>
          </a:p>
          <a:p>
            <a:pPr indent="457200"/>
            <a:r>
              <a:rPr lang="en-US" altLang="zh-CN" sz="1600" b="1"/>
              <a:t>1.</a:t>
            </a:r>
            <a:r>
              <a:rPr lang="zh-CN" altLang="en-US" sz="1600" b="1"/>
              <a:t>多模态训练数据构建</a:t>
            </a:r>
            <a:endParaRPr lang="zh-CN" altLang="en-US" sz="1600" b="1"/>
          </a:p>
          <a:p>
            <a:pPr indent="457200"/>
            <a:r>
              <a:rPr lang="zh-CN" altLang="en-US" sz="1600"/>
              <a:t>从权威来源递归爬取超链接，构建多跳知识图谱，生成含复杂推理链的文本</a:t>
            </a:r>
            <a:r>
              <a:rPr lang="en-US" altLang="zh-CN" sz="1600"/>
              <a:t> QA</a:t>
            </a:r>
            <a:r>
              <a:rPr lang="zh-CN" altLang="en-US" sz="1600"/>
              <a:t>，</a:t>
            </a:r>
            <a:r>
              <a:rPr lang="en-US" altLang="zh-CN" sz="1600"/>
              <a:t>Level 2 </a:t>
            </a:r>
            <a:r>
              <a:rPr lang="zh-CN" altLang="en-US" sz="1600"/>
              <a:t>数据通过</a:t>
            </a:r>
            <a:r>
              <a:rPr lang="en-US" altLang="zh-CN" sz="1600"/>
              <a:t> “</a:t>
            </a:r>
            <a:r>
              <a:rPr lang="zh-CN" altLang="en-US" sz="1600"/>
              <a:t>实体模糊化</a:t>
            </a:r>
            <a:r>
              <a:rPr lang="en-US" altLang="zh-CN" sz="1600"/>
              <a:t>” </a:t>
            </a:r>
            <a:r>
              <a:rPr lang="zh-CN" altLang="en-US" sz="1600"/>
              <a:t>提升推理难度。</a:t>
            </a:r>
            <a:endParaRPr lang="zh-CN" altLang="en-US" sz="1600"/>
          </a:p>
          <a:p>
            <a:pPr indent="457200"/>
            <a:r>
              <a:rPr lang="en-US" altLang="zh-CN" sz="1600" b="1"/>
              <a:t>2.</a:t>
            </a:r>
            <a:r>
              <a:rPr lang="zh-CN" altLang="en-US" sz="1600" b="1"/>
              <a:t>工具集成与轨迹训练</a:t>
            </a:r>
            <a:endParaRPr lang="zh-CN" altLang="en-US" sz="1600" b="1"/>
          </a:p>
          <a:p>
            <a:pPr indent="457200"/>
            <a:r>
              <a:rPr lang="en-US" altLang="zh-CN" sz="1600" b="1"/>
              <a:t>·</a:t>
            </a:r>
            <a:r>
              <a:rPr lang="zh-CN" altLang="en-US" sz="1600"/>
              <a:t>整合</a:t>
            </a:r>
            <a:r>
              <a:rPr lang="en-US" altLang="zh-CN" sz="1600"/>
              <a:t> Web </a:t>
            </a:r>
            <a:r>
              <a:rPr lang="zh-CN" altLang="en-US" sz="1600"/>
              <a:t>图像搜索、文本搜索、网页访问、代码解释器、</a:t>
            </a:r>
            <a:r>
              <a:rPr lang="en-US" altLang="zh-CN" sz="1600"/>
              <a:t>OCR </a:t>
            </a:r>
            <a:r>
              <a:rPr lang="zh-CN" altLang="en-US" sz="1600"/>
              <a:t>五大</a:t>
            </a:r>
            <a:r>
              <a:rPr lang="zh-CN" altLang="en-US" sz="1600"/>
              <a:t>类工具，覆盖多模态推理全场景。</a:t>
            </a:r>
            <a:endParaRPr lang="zh-CN" altLang="en-US" sz="1600"/>
          </a:p>
          <a:p>
            <a:pPr indent="457200"/>
            <a:r>
              <a:rPr lang="en-US" altLang="zh-CN" sz="1600" b="1"/>
              <a:t>·</a:t>
            </a:r>
            <a:r>
              <a:rPr lang="zh-CN" altLang="en-US" sz="1600"/>
              <a:t>基于</a:t>
            </a:r>
            <a:r>
              <a:rPr lang="en-US" altLang="zh-CN" sz="1600"/>
              <a:t> ReAct </a:t>
            </a:r>
            <a:r>
              <a:rPr lang="zh-CN" altLang="en-US" sz="1600"/>
              <a:t>框架，用</a:t>
            </a:r>
            <a:r>
              <a:rPr lang="en-US" altLang="zh-CN" sz="1600"/>
              <a:t> GPT-4o </a:t>
            </a:r>
            <a:r>
              <a:rPr lang="zh-CN" altLang="en-US" sz="1600"/>
              <a:t>自动生成</a:t>
            </a:r>
            <a:r>
              <a:rPr lang="en-US" altLang="zh-CN" sz="1600"/>
              <a:t> “</a:t>
            </a:r>
            <a:r>
              <a:rPr lang="zh-CN" altLang="en-US" sz="1600"/>
              <a:t>思考</a:t>
            </a:r>
            <a:r>
              <a:rPr lang="en-US" altLang="zh-CN" sz="1600"/>
              <a:t> - </a:t>
            </a:r>
            <a:r>
              <a:rPr lang="zh-CN" altLang="en-US" sz="1600"/>
              <a:t>动作</a:t>
            </a:r>
            <a:r>
              <a:rPr lang="en-US" altLang="zh-CN" sz="1600"/>
              <a:t> - </a:t>
            </a:r>
            <a:r>
              <a:rPr lang="zh-CN" altLang="en-US" sz="1600"/>
              <a:t>反馈</a:t>
            </a:r>
            <a:r>
              <a:rPr lang="en-US" altLang="zh-CN" sz="1600"/>
              <a:t>” </a:t>
            </a:r>
            <a:r>
              <a:rPr lang="zh-CN" altLang="en-US" sz="1600"/>
              <a:t>轨迹，锚定真实工具行为，经</a:t>
            </a:r>
            <a:r>
              <a:rPr lang="en-US" altLang="zh-CN" sz="1600"/>
              <a:t> “</a:t>
            </a:r>
            <a:r>
              <a:rPr lang="zh-CN" altLang="en-US" sz="1600"/>
              <a:t>答案匹配、步骤一致、最少</a:t>
            </a:r>
            <a:r>
              <a:rPr lang="en-US" altLang="zh-CN" sz="1600"/>
              <a:t> 3 </a:t>
            </a:r>
            <a:r>
              <a:rPr lang="zh-CN" altLang="en-US" sz="1600"/>
              <a:t>次工具调用</a:t>
            </a:r>
            <a:r>
              <a:rPr lang="en-US" altLang="zh-CN" sz="1600"/>
              <a:t>” </a:t>
            </a:r>
            <a:r>
              <a:rPr lang="zh-CN" altLang="en-US" sz="1600" b="1"/>
              <a:t>自动化</a:t>
            </a:r>
            <a:r>
              <a:rPr lang="zh-CN" altLang="en-US" sz="1600" b="1">
                <a:sym typeface="+mn-ea"/>
              </a:rPr>
              <a:t>生成</a:t>
            </a:r>
            <a:r>
              <a:rPr lang="zh-CN" altLang="en-US" sz="1600" b="1"/>
              <a:t>高质量轨迹</a:t>
            </a:r>
            <a:r>
              <a:rPr lang="zh-CN" altLang="en-US" sz="1600"/>
              <a:t>。</a:t>
            </a:r>
            <a:endParaRPr lang="zh-CN" altLang="en-US" sz="1600"/>
          </a:p>
          <a:p>
            <a:pPr indent="457200"/>
            <a:r>
              <a:rPr lang="en-US" altLang="zh-CN" sz="1600" b="1"/>
              <a:t>·</a:t>
            </a:r>
            <a:r>
              <a:rPr lang="zh-CN" altLang="en-US" sz="1600"/>
              <a:t>采用</a:t>
            </a:r>
            <a:r>
              <a:rPr lang="en-US" altLang="zh-CN" sz="1600"/>
              <a:t> </a:t>
            </a:r>
            <a:r>
              <a:rPr lang="en-US" altLang="zh-CN" sz="1600" b="1"/>
              <a:t>“SFT </a:t>
            </a:r>
            <a:r>
              <a:rPr lang="zh-CN" altLang="en-US" sz="1600" b="1"/>
              <a:t>冷启动</a:t>
            </a:r>
            <a:r>
              <a:rPr lang="en-US" altLang="zh-CN" sz="1600" b="1"/>
              <a:t> + GRPO </a:t>
            </a:r>
            <a:r>
              <a:rPr lang="zh-CN" altLang="en-US" sz="1600" b="1"/>
              <a:t>强化学习</a:t>
            </a:r>
            <a:r>
              <a:rPr lang="en-US" altLang="zh-CN" sz="1600" b="1"/>
              <a:t>” </a:t>
            </a:r>
            <a:r>
              <a:rPr lang="zh-CN" altLang="en-US" sz="1600" b="1"/>
              <a:t>范式</a:t>
            </a:r>
            <a:r>
              <a:rPr lang="zh-CN" altLang="en-US" sz="1600"/>
              <a:t>，</a:t>
            </a:r>
            <a:r>
              <a:rPr lang="en-US" altLang="zh-CN" sz="1600"/>
              <a:t>SFT </a:t>
            </a:r>
            <a:r>
              <a:rPr lang="zh-CN" altLang="en-US" sz="1600"/>
              <a:t>教模型工具使用逻辑，</a:t>
            </a:r>
            <a:r>
              <a:rPr lang="en-US" altLang="zh-CN" sz="1600"/>
              <a:t>GRPO </a:t>
            </a:r>
            <a:r>
              <a:rPr lang="zh-CN" altLang="en-US" sz="1600"/>
              <a:t>通过组内相对优势优化决策，平衡格式合规与语义准确性。</a:t>
            </a:r>
            <a:endParaRPr lang="zh-CN" altLang="en-US" sz="1600"/>
          </a:p>
          <a:p>
            <a:pPr indent="457200"/>
            <a:r>
              <a:rPr lang="en-US" altLang="zh-CN" sz="1600"/>
              <a:t>3.</a:t>
            </a:r>
            <a:r>
              <a:rPr lang="zh-CN" altLang="en-US" sz="1600"/>
              <a:t>基准测试创新</a:t>
            </a:r>
            <a:endParaRPr lang="zh-CN" altLang="en-US" sz="1600"/>
          </a:p>
          <a:p>
            <a:pPr indent="457200"/>
            <a:r>
              <a:rPr lang="zh-CN" altLang="en-US" sz="1600"/>
              <a:t>提出</a:t>
            </a:r>
            <a:r>
              <a:rPr lang="en-US" altLang="zh-CN" sz="1600"/>
              <a:t> BrowseComp-VL </a:t>
            </a:r>
            <a:r>
              <a:rPr lang="zh-CN" altLang="en-US" sz="1600"/>
              <a:t>基准，分为两级难度，包含</a:t>
            </a:r>
            <a:r>
              <a:rPr lang="en-US" altLang="zh-CN" sz="1600"/>
              <a:t> 5 </a:t>
            </a:r>
            <a:r>
              <a:rPr lang="zh-CN" altLang="en-US" sz="1600"/>
              <a:t>大领域</a:t>
            </a:r>
            <a:r>
              <a:rPr lang="en-US" altLang="zh-CN" sz="1600"/>
              <a:t> 17 </a:t>
            </a:r>
            <a:r>
              <a:rPr lang="zh-CN" altLang="en-US" sz="1600"/>
              <a:t>个子领域，要求跨模态推理</a:t>
            </a:r>
            <a:r>
              <a:rPr lang="en-US" altLang="zh-CN" sz="1600"/>
              <a:t> + </a:t>
            </a:r>
            <a:r>
              <a:rPr lang="zh-CN" altLang="en-US" sz="1600"/>
              <a:t>外部工具使用，填补多模态</a:t>
            </a:r>
            <a:r>
              <a:rPr lang="en-US" altLang="zh-CN" sz="1600"/>
              <a:t> DeepResearch </a:t>
            </a:r>
            <a:r>
              <a:rPr lang="zh-CN" altLang="en-US" sz="1600"/>
              <a:t>评估空白。</a:t>
            </a:r>
            <a:endParaRPr lang="zh-CN" altLang="en-US" sz="1600"/>
          </a:p>
          <a:p>
            <a:pPr indent="457200"/>
            <a:r>
              <a:rPr lang="en-US" altLang="zh-CN" sz="1600"/>
              <a:t>4.</a:t>
            </a:r>
            <a:r>
              <a:rPr lang="zh-CN" altLang="en-US" sz="1600"/>
              <a:t>模型性能优化</a:t>
            </a:r>
            <a:endParaRPr lang="zh-CN" altLang="en-US" sz="1600"/>
          </a:p>
          <a:p>
            <a:pPr indent="457200"/>
            <a:r>
              <a:rPr lang="zh-CN" altLang="en-US" sz="1600"/>
              <a:t>工具调用</a:t>
            </a:r>
            <a:r>
              <a:rPr lang="zh-CN" altLang="en-US" sz="1600" b="1"/>
              <a:t>动态适配任务场景</a:t>
            </a:r>
            <a:r>
              <a:rPr lang="zh-CN" altLang="en-US" sz="1600"/>
              <a:t>，模型能根据不同基准的任务特性动</a:t>
            </a:r>
            <a:r>
              <a:rPr lang="zh-CN" altLang="en-US" sz="1600" b="1"/>
              <a:t>态调整工具使用比例</a:t>
            </a:r>
            <a:r>
              <a:rPr lang="zh-CN" altLang="en-US" sz="1600"/>
              <a:t>：如</a:t>
            </a:r>
            <a:r>
              <a:rPr lang="en-US" altLang="zh-CN" sz="1600"/>
              <a:t> BrowseComp-VL </a:t>
            </a:r>
            <a:r>
              <a:rPr lang="zh-CN" altLang="en-US" sz="1600"/>
              <a:t>以文本搜索为主（</a:t>
            </a:r>
            <a:r>
              <a:rPr lang="en-US" altLang="zh-CN" sz="1600"/>
              <a:t>62%</a:t>
            </a:r>
            <a:r>
              <a:rPr lang="zh-CN" altLang="en-US" sz="1600"/>
              <a:t>），</a:t>
            </a:r>
            <a:r>
              <a:rPr lang="en-US" altLang="zh-CN" sz="1600"/>
              <a:t>LiveVQA </a:t>
            </a:r>
            <a:r>
              <a:rPr lang="zh-CN" altLang="en-US" sz="1600"/>
              <a:t>以图像搜索为主（</a:t>
            </a:r>
            <a:r>
              <a:rPr lang="en-US" altLang="zh-CN" sz="1600"/>
              <a:t>38.2%</a:t>
            </a:r>
            <a:r>
              <a:rPr lang="zh-CN" altLang="en-US" sz="1600"/>
              <a:t>）。</a:t>
            </a:r>
            <a:endParaRPr lang="zh-CN" altLang="en-US" sz="1600"/>
          </a:p>
          <a:p>
            <a:pPr indent="457200"/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0540" y="1497330"/>
            <a:ext cx="6506845" cy="386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136525"/>
            <a:ext cx="850709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 </a:t>
            </a:r>
            <a:r>
              <a:rPr lang="en-US" altLang="zh-CN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Deep Research </a:t>
            </a:r>
            <a:r>
              <a:rPr lang="zh-CN" alt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技术框架现状及其突破点</a:t>
            </a:r>
            <a:endParaRPr lang="zh-CN" alt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258445" y="1363980"/>
          <a:ext cx="11772900" cy="4507230"/>
        </p:xfrm>
        <a:graphic>
          <a:graphicData uri="http://schemas.openxmlformats.org/drawingml/2006/table">
            <a:tbl>
              <a:tblPr/>
              <a:tblGrid>
                <a:gridCol w="1297940"/>
                <a:gridCol w="2300605"/>
                <a:gridCol w="4534535"/>
                <a:gridCol w="3639820"/>
              </a:tblGrid>
              <a:tr h="2400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主要类别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核心定位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架构特点与关键突破（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进化）点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6900"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任务规划与执行控制（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 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指挥官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复杂研究需拆解为多步骤任务并可靠执行，核心突破体现在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规划粒度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执行韧性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endParaRPr lang="en-US" altLang="zh-CN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任务规划机制：从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线性任务分解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（如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MetaGPT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的简单步骤拆分）进化为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分层动态规划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，支持基于中间结果调整策略，甚至引入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树搜索算法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探索最优研究路径。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OpenAI/AgentsSDK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（目标分解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执行跟踪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自适应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refinement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Flowith/OracleMode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（优先评估信息质量，动态调整搜索优先级）。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7249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自主执行与监控：从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无错误处理的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sequential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执行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并发执行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故障恢复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支持实时知识驱动的工具选择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多路径并行、失败检测、自动重试，甚至通过强化学习优化执行策略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MultiTool-CoT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（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Inaba et al., 2023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）让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LLM 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在推理过程中自主判断是否需要调用外部工具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Agent-RL/ReSearch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（强化学习驱动，从经验中优化研究流程）、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TARS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（状态持久化，支持任务中断后恢复）。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656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多智能体协作：从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单智能体全流程处理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专用智能体分工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，如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Agent +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分析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Agent +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Agent”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协同，通过标准化协议（如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A2A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）实现信息共享与冲突解决。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smolagents/open_deep_research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（模块化智能体架构，支持角色定制）、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Camel-AI/OWL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（开放权重多智能体，动态分配任务）。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7535"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知识合成与输出生成（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 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成果输出端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的终极价值是生成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可信、结构化、可交互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的研究成果，核心能力体现在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信息核验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输出适配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endParaRPr lang="en-US" altLang="zh-CN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信息评估技术：从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依赖源声誉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多维度质量评分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，评估维度包括源可信度、内容一致性、证据强度，甚至通过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矛盾检测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识别冲突信息。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grapeot/deep_research_agent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（证据分类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矛盾标记，量化信息可靠性）、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Perplexity/DeepResearch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（源多样性过滤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+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出版日期权重，优先最新权威信息）。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579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报告生成能力：从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简单文本摘要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结构化研究报告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，支持学术格式（如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IEEE/APA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引文）、逻辑分层（如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背景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结果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）、证据嵌入（实时链接源文档）。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mshumer/OpenDeepResearcher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（模板化报告生成，含明确引文与论据）、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OpenAI/DeepResearch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（万字级深度报告，支持章节折叠与源验证）。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7535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交互式呈现：从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静态文本输出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动态探索界面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，支持用户钻取细节、验证来源、调整分析视角，甚至通过反馈迭代优化报告。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HKUDS/Auto-Deep-Research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（动态结果探索，支持引文导航）、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OpenManus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（交互式可视化，将研究结论转化为图表）。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-635" y="0"/>
            <a:ext cx="11922760" cy="9239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静态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VS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动态工作流程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085" y="1929765"/>
            <a:ext cx="5156835" cy="4485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/>
              <a:t>静态工作流</a:t>
            </a:r>
            <a:r>
              <a:rPr lang="zh-CN" altLang="en-US" sz="1600"/>
              <a:t>：基于预定义的任务管道，将研究流程拆解为顺序子任务，适合定义清晰、结构化的研究场景（如</a:t>
            </a:r>
            <a:r>
              <a:rPr lang="en-US" altLang="zh-CN" sz="1600"/>
              <a:t> AI Scientist</a:t>
            </a:r>
            <a:r>
              <a:rPr lang="zh-CN" altLang="en-US" sz="1600"/>
              <a:t>、</a:t>
            </a:r>
            <a:r>
              <a:rPr lang="en-US" altLang="zh-CN" sz="1600"/>
              <a:t>Agent Laboratory</a:t>
            </a:r>
            <a:r>
              <a:rPr lang="zh-CN" altLang="en-US" sz="1600"/>
              <a:t>）。优点是实现简单、结构清晰；缺点是泛化性差，不同任务需定制化管道。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 b="1"/>
              <a:t>动态工作流</a:t>
            </a:r>
            <a:r>
              <a:rPr lang="zh-CN" altLang="en-US" sz="1600"/>
              <a:t>：支持自适应任务规划，基于迭代反馈和动态上下文重构任务结构，具备更强的通用性和适应性，适合复杂、知识密集型研究任务。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 b="1">
                <a:sym typeface="+mn-ea"/>
              </a:rPr>
              <a:t>动态工作流的规划策略</a:t>
            </a:r>
            <a:r>
              <a:rPr lang="zh-CN" altLang="en-US" sz="1600">
                <a:sym typeface="+mn-ea"/>
              </a:rPr>
              <a:t>（基于</a:t>
            </a:r>
            <a:r>
              <a:rPr lang="en-US" altLang="zh-CN" sz="1600">
                <a:sym typeface="+mn-ea"/>
              </a:rPr>
              <a:t> LLM </a:t>
            </a:r>
            <a:r>
              <a:rPr lang="zh-CN" altLang="en-US" sz="1600">
                <a:sym typeface="+mn-ea"/>
              </a:rPr>
              <a:t>的三种交互方式）</a:t>
            </a:r>
            <a:endParaRPr lang="zh-CN" altLang="en-US" sz="1600"/>
          </a:p>
          <a:p>
            <a:r>
              <a:rPr lang="en-US" altLang="zh-CN" sz="1600" b="1">
                <a:sym typeface="+mn-ea"/>
              </a:rPr>
              <a:t>1.</a:t>
            </a:r>
            <a:r>
              <a:rPr lang="zh-CN" altLang="en-US" sz="1600" b="1">
                <a:sym typeface="+mn-ea"/>
              </a:rPr>
              <a:t>仅规划（</a:t>
            </a:r>
            <a:r>
              <a:rPr lang="en-US" altLang="zh-CN" sz="1600" b="1">
                <a:sym typeface="+mn-ea"/>
              </a:rPr>
              <a:t>Planning-Only</a:t>
            </a:r>
            <a:r>
              <a:rPr lang="zh-CN" altLang="en-US" sz="1600" b="1">
                <a:sym typeface="+mn-ea"/>
              </a:rPr>
              <a:t>）</a:t>
            </a:r>
            <a:r>
              <a:rPr lang="zh-CN" altLang="en-US" sz="1600">
                <a:sym typeface="+mn-ea"/>
              </a:rPr>
              <a:t>：基于初始用户提示直接生成任务计划，无额外澄清（如</a:t>
            </a:r>
            <a:r>
              <a:rPr lang="en-US" altLang="zh-CN" sz="1600">
                <a:sym typeface="+mn-ea"/>
              </a:rPr>
              <a:t> Grok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H2O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Manus</a:t>
            </a:r>
            <a:r>
              <a:rPr lang="zh-CN" altLang="en-US" sz="1600">
                <a:sym typeface="+mn-ea"/>
              </a:rPr>
              <a:t>）。</a:t>
            </a:r>
            <a:endParaRPr lang="zh-CN" altLang="en-US" sz="1600"/>
          </a:p>
          <a:p>
            <a:r>
              <a:rPr lang="en-US" altLang="zh-CN" sz="1600" b="1">
                <a:sym typeface="+mn-ea"/>
              </a:rPr>
              <a:t>2.</a:t>
            </a:r>
            <a:r>
              <a:rPr lang="zh-CN" altLang="en-US" sz="1600" b="1">
                <a:sym typeface="+mn-ea"/>
              </a:rPr>
              <a:t>意图到规划（</a:t>
            </a:r>
            <a:r>
              <a:rPr lang="en-US" altLang="zh-CN" sz="1600" b="1">
                <a:sym typeface="+mn-ea"/>
              </a:rPr>
              <a:t>Intent-to-Planning</a:t>
            </a:r>
            <a:r>
              <a:rPr lang="zh-CN" altLang="en-US" sz="1600" b="1">
                <a:sym typeface="+mn-ea"/>
              </a:rPr>
              <a:t>）</a:t>
            </a:r>
            <a:r>
              <a:rPr lang="zh-CN" altLang="en-US" sz="1600">
                <a:sym typeface="+mn-ea"/>
              </a:rPr>
              <a:t>：先通过问题澄清用户意图，再生成定制化任务序列（如</a:t>
            </a:r>
            <a:r>
              <a:rPr lang="en-US" altLang="zh-CN" sz="1600">
                <a:sym typeface="+mn-ea"/>
              </a:rPr>
              <a:t> OpenAI DR</a:t>
            </a:r>
            <a:r>
              <a:rPr lang="zh-CN" altLang="en-US" sz="1600">
                <a:sym typeface="+mn-ea"/>
              </a:rPr>
              <a:t>）。</a:t>
            </a:r>
            <a:endParaRPr lang="zh-CN" altLang="en-US" sz="1600"/>
          </a:p>
          <a:p>
            <a:r>
              <a:rPr lang="en-US" altLang="zh-CN" sz="1600" b="1">
                <a:sym typeface="+mn-ea"/>
              </a:rPr>
              <a:t>3.</a:t>
            </a:r>
            <a:r>
              <a:rPr lang="zh-CN" altLang="en-US" sz="1600" b="1">
                <a:sym typeface="+mn-ea"/>
              </a:rPr>
              <a:t>统一意图</a:t>
            </a:r>
            <a:r>
              <a:rPr lang="en-US" altLang="zh-CN" sz="1600" b="1">
                <a:sym typeface="+mn-ea"/>
              </a:rPr>
              <a:t> - </a:t>
            </a:r>
            <a:r>
              <a:rPr lang="zh-CN" altLang="en-US" sz="1600" b="1">
                <a:sym typeface="+mn-ea"/>
              </a:rPr>
              <a:t>规划（</a:t>
            </a:r>
            <a:r>
              <a:rPr lang="en-US" altLang="zh-CN" sz="1600" b="1">
                <a:sym typeface="+mn-ea"/>
              </a:rPr>
              <a:t>Unified Intent-Planning</a:t>
            </a:r>
            <a:r>
              <a:rPr lang="zh-CN" altLang="en-US" sz="1600" b="1">
                <a:sym typeface="+mn-ea"/>
              </a:rPr>
              <a:t>）</a:t>
            </a:r>
            <a:r>
              <a:rPr lang="zh-CN" altLang="en-US" sz="1600">
                <a:sym typeface="+mn-ea"/>
              </a:rPr>
              <a:t>：先基于初始提示生成初步计划，再与用户交互确认</a:t>
            </a:r>
            <a:r>
              <a:rPr lang="en-US" altLang="zh-CN" sz="1600">
                <a:sym typeface="+mn-ea"/>
              </a:rPr>
              <a:t> / </a:t>
            </a:r>
            <a:r>
              <a:rPr lang="zh-CN" altLang="en-US" sz="1600">
                <a:sym typeface="+mn-ea"/>
              </a:rPr>
              <a:t>修订（如</a:t>
            </a:r>
            <a:r>
              <a:rPr lang="en-US" altLang="zh-CN" sz="1600">
                <a:sym typeface="+mn-ea"/>
              </a:rPr>
              <a:t> Gemini DR</a:t>
            </a:r>
            <a:r>
              <a:rPr lang="zh-CN" altLang="en-US" sz="1600">
                <a:sym typeface="+mn-ea"/>
              </a:rPr>
              <a:t>），兼顾效率与用户引导。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3070" y="384175"/>
            <a:ext cx="6426835" cy="6009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-635" y="0"/>
            <a:ext cx="11922760" cy="9239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动态工作流的智能体架构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20" y="1023620"/>
            <a:ext cx="5403850" cy="5669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/>
              <a:t>动态工作流的智能体架构</a:t>
            </a:r>
            <a:endParaRPr lang="zh-CN" altLang="en-US" sz="1600"/>
          </a:p>
          <a:p>
            <a:r>
              <a:rPr lang="zh-CN" altLang="en-US" sz="1600" b="1"/>
              <a:t>单智能体系统：</a:t>
            </a:r>
            <a:r>
              <a:rPr lang="zh-CN" altLang="en-US" sz="1600"/>
              <a:t>将规划、工具调用、执行集成于统一</a:t>
            </a:r>
            <a:r>
              <a:rPr lang="en-US" altLang="zh-CN" sz="1600"/>
              <a:t> LLM</a:t>
            </a:r>
            <a:r>
              <a:rPr lang="zh-CN" altLang="en-US" sz="1600"/>
              <a:t>，形成连贯认知循环，支持端到端强化学习优化（如</a:t>
            </a:r>
            <a:r>
              <a:rPr lang="en-US" altLang="zh-CN" sz="1600"/>
              <a:t> Search-o1</a:t>
            </a:r>
            <a:r>
              <a:rPr lang="zh-CN" altLang="en-US" sz="1600"/>
              <a:t>、</a:t>
            </a:r>
            <a:r>
              <a:rPr lang="en-US" altLang="zh-CN" sz="1600"/>
              <a:t>WebDancer</a:t>
            </a:r>
            <a:r>
              <a:rPr lang="zh-CN" altLang="en-US" sz="1600"/>
              <a:t>、</a:t>
            </a:r>
            <a:r>
              <a:rPr lang="en-US" altLang="zh-CN" sz="1600"/>
              <a:t>Kimi-Researcher</a:t>
            </a:r>
            <a:r>
              <a:rPr lang="zh-CN" altLang="en-US" sz="1600"/>
              <a:t>）。优点是推理与执行一体化；缺点是对基础模型能力要求高，模块化灵活性受限。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 b="1"/>
              <a:t>多智能体系统：</a:t>
            </a:r>
            <a:r>
              <a:rPr lang="zh-CN" altLang="en-US" sz="1600"/>
              <a:t>由多个专业化智能体协作执行子任务，通过协调器动态分配</a:t>
            </a:r>
            <a:r>
              <a:rPr lang="en-US" altLang="zh-CN" sz="1600"/>
              <a:t> / </a:t>
            </a:r>
            <a:r>
              <a:rPr lang="zh-CN" altLang="en-US" sz="1600"/>
              <a:t>重分配任务（如</a:t>
            </a:r>
            <a:r>
              <a:rPr lang="en-US" altLang="zh-CN" sz="1600"/>
              <a:t> OpenManus</a:t>
            </a:r>
            <a:r>
              <a:rPr lang="zh-CN" altLang="en-US" sz="1600"/>
              <a:t>、</a:t>
            </a:r>
            <a:r>
              <a:rPr lang="en-US" altLang="zh-CN" sz="1600"/>
              <a:t>OWL</a:t>
            </a:r>
            <a:r>
              <a:rPr lang="zh-CN" altLang="en-US" sz="1600"/>
              <a:t>、</a:t>
            </a:r>
            <a:r>
              <a:rPr lang="en-US" altLang="zh-CN" sz="1600"/>
              <a:t>AWorld</a:t>
            </a:r>
            <a:r>
              <a:rPr lang="zh-CN" altLang="en-US" sz="1600"/>
              <a:t>）。优点是适配复杂、可并行的研究任务，灵活性与可扩展性强；缺点是智能体协调复杂，难以实现端到端强化学习优化。</a:t>
            </a:r>
            <a:endParaRPr lang="zh-CN" altLang="en-US" sz="1600"/>
          </a:p>
          <a:p>
            <a:pPr indent="457200"/>
            <a:r>
              <a:rPr lang="zh-CN" altLang="en-US" sz="1600"/>
              <a:t>例如：</a:t>
            </a:r>
            <a:r>
              <a:rPr lang="zh-CN" altLang="en-US" sz="1600" b="1"/>
              <a:t>智能体轨迹级数据合成</a:t>
            </a:r>
            <a:endParaRPr lang="zh-CN" altLang="en-US" sz="1600" b="1"/>
          </a:p>
          <a:p>
            <a:pPr indent="457200"/>
            <a:r>
              <a:rPr lang="zh-CN" altLang="en-US" sz="1600" b="1"/>
              <a:t>（</a:t>
            </a:r>
            <a:r>
              <a:rPr lang="en-US" altLang="zh-CN" sz="1600" b="1"/>
              <a:t>1</a:t>
            </a:r>
            <a:r>
              <a:rPr lang="zh-CN" altLang="en-US" sz="1600" b="1"/>
              <a:t>）</a:t>
            </a:r>
            <a:r>
              <a:rPr lang="en-US" altLang="zh-CN" sz="1600" b="1"/>
              <a:t>ReAct </a:t>
            </a:r>
            <a:r>
              <a:rPr lang="zh-CN" altLang="en-US" sz="1600" b="1"/>
              <a:t>单智能体轨迹</a:t>
            </a:r>
            <a:endParaRPr lang="en-US" altLang="zh-CN" sz="1600" b="1"/>
          </a:p>
          <a:p>
            <a:pPr indent="457200"/>
            <a:r>
              <a:rPr lang="zh-CN" altLang="en-US" sz="1600" b="1"/>
              <a:t>思考（</a:t>
            </a:r>
            <a:r>
              <a:rPr lang="en-US" altLang="zh-CN" sz="1600" b="1"/>
              <a:t>Think</a:t>
            </a:r>
            <a:r>
              <a:rPr lang="zh-CN" altLang="en-US" sz="1600" b="1"/>
              <a:t>）、决策（</a:t>
            </a:r>
            <a:r>
              <a:rPr lang="en-US" altLang="zh-CN" sz="1600" b="1"/>
              <a:t>Act</a:t>
            </a:r>
            <a:r>
              <a:rPr lang="zh-CN" altLang="en-US" sz="1600" b="1"/>
              <a:t>：调用搜索</a:t>
            </a:r>
            <a:r>
              <a:rPr lang="en-US" altLang="zh-CN" sz="1600" b="1"/>
              <a:t> / </a:t>
            </a:r>
            <a:r>
              <a:rPr lang="zh-CN" altLang="en-US" sz="1600" b="1"/>
              <a:t>代码</a:t>
            </a:r>
            <a:r>
              <a:rPr lang="en-US" altLang="zh-CN" sz="1600" b="1"/>
              <a:t> / </a:t>
            </a:r>
            <a:r>
              <a:rPr lang="zh-CN" altLang="en-US" sz="1600" b="1"/>
              <a:t>抽取工具）、观察（</a:t>
            </a:r>
            <a:r>
              <a:rPr lang="en-US" altLang="zh-CN" sz="1600" b="1"/>
              <a:t>Observe</a:t>
            </a:r>
            <a:r>
              <a:rPr lang="zh-CN" altLang="en-US" sz="1600" b="1"/>
              <a:t>：工具返回），强调</a:t>
            </a:r>
            <a:r>
              <a:rPr lang="en-US" altLang="zh-CN" sz="1600" b="1"/>
              <a:t> </a:t>
            </a:r>
            <a:r>
              <a:rPr lang="zh-CN" altLang="en-US" sz="1600" b="1"/>
              <a:t>个人研究闭环，非常适合文献检索，多跳</a:t>
            </a:r>
            <a:r>
              <a:rPr lang="en-US" altLang="zh-CN" sz="1600" b="1"/>
              <a:t> QA</a:t>
            </a:r>
            <a:r>
              <a:rPr lang="zh-CN" altLang="en-US" sz="1600" b="1"/>
              <a:t>，分析性研究问题</a:t>
            </a:r>
            <a:endParaRPr lang="en-US" altLang="zh-CN" sz="1600" b="1"/>
          </a:p>
          <a:p>
            <a:pPr indent="457200"/>
            <a:r>
              <a:rPr lang="zh-CN" altLang="en-US" sz="1600" b="1"/>
              <a:t>（</a:t>
            </a:r>
            <a:r>
              <a:rPr lang="en-US" altLang="zh-CN" sz="1600" b="1"/>
              <a:t>2</a:t>
            </a:r>
            <a:r>
              <a:rPr lang="zh-CN" altLang="en-US" sz="1600" b="1"/>
              <a:t>）</a:t>
            </a:r>
            <a:r>
              <a:rPr lang="en-US" altLang="zh-CN" sz="1600" b="1"/>
              <a:t>MiroFlow </a:t>
            </a:r>
            <a:r>
              <a:rPr lang="zh-CN" altLang="en-US" sz="1600" b="1"/>
              <a:t>多智能体协作轨迹（前沿）</a:t>
            </a:r>
            <a:endParaRPr lang="zh-CN" altLang="en-US" sz="1600" b="1"/>
          </a:p>
          <a:p>
            <a:pPr indent="457200"/>
            <a:r>
              <a:rPr lang="zh-CN" altLang="en-US" sz="1600" b="1"/>
              <a:t>多个角色化</a:t>
            </a:r>
            <a:r>
              <a:rPr lang="en-US" altLang="zh-CN" sz="1600" b="1"/>
              <a:t> Agent</a:t>
            </a:r>
            <a:r>
              <a:rPr lang="zh-CN" altLang="en-US" sz="1600" b="1"/>
              <a:t>协同完成研究：搜索</a:t>
            </a:r>
            <a:r>
              <a:rPr lang="en-US" altLang="zh-CN" sz="1600" b="1"/>
              <a:t> Agent</a:t>
            </a:r>
            <a:r>
              <a:rPr lang="zh-CN" altLang="en-US" sz="1600" b="1"/>
              <a:t>，</a:t>
            </a:r>
            <a:r>
              <a:rPr lang="zh-CN" altLang="en-US" sz="1600" b="1">
                <a:sym typeface="+mn-ea"/>
              </a:rPr>
              <a:t>编程</a:t>
            </a:r>
            <a:r>
              <a:rPr lang="en-US" altLang="zh-CN" sz="1600" b="1">
                <a:sym typeface="+mn-ea"/>
              </a:rPr>
              <a:t> Agent</a:t>
            </a:r>
            <a:r>
              <a:rPr lang="zh-CN" altLang="en-US" sz="1600" b="1">
                <a:sym typeface="+mn-ea"/>
              </a:rPr>
              <a:t>，</a:t>
            </a:r>
            <a:r>
              <a:rPr lang="zh-CN" altLang="en-US" sz="1600" b="1"/>
              <a:t>验证</a:t>
            </a:r>
            <a:r>
              <a:rPr lang="en-US" altLang="zh-CN" sz="1600" b="1"/>
              <a:t> Agent</a:t>
            </a:r>
            <a:r>
              <a:rPr lang="zh-CN" altLang="en-US" sz="1600" b="1"/>
              <a:t>，总结</a:t>
            </a:r>
            <a:r>
              <a:rPr lang="en-US" altLang="zh-CN" sz="1600" b="1"/>
              <a:t> Agent</a:t>
            </a:r>
            <a:endParaRPr lang="en-US" altLang="zh-CN" sz="1600" b="1"/>
          </a:p>
          <a:p>
            <a:pPr indent="457200"/>
            <a:endParaRPr lang="en-US" altLang="zh-CN" sz="1600" b="1"/>
          </a:p>
          <a:p>
            <a:pPr indent="457200"/>
            <a:endParaRPr lang="zh-CN" altLang="en-US" sz="16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3070" y="384175"/>
            <a:ext cx="6426835" cy="6009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48502" y="2308860"/>
            <a:ext cx="4599086" cy="38576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250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7560" y="2082483"/>
            <a:ext cx="5843905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40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deep research</a:t>
            </a:r>
            <a:r>
              <a:rPr lang="zh-CN" altLang="en-US" sz="40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核心架构</a:t>
            </a:r>
            <a:endParaRPr lang="zh-CN" altLang="en-US" sz="40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71780" y="244158"/>
            <a:ext cx="949642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 </a:t>
            </a:r>
            <a:r>
              <a:rPr lang="zh-CN" alt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单体架构</a:t>
            </a:r>
            <a:endParaRPr lang="zh-CN" alt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685800"/>
            <a:ext cx="8521700" cy="6172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65515" y="1753235"/>
            <a:ext cx="3570605" cy="4006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核心推理引擎集中控制所有模块，模块耦合紧密，共享统一内存，推理连贯性强，代表系统有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OpenAI/DeepResearch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grapeot/deep_research_agent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缺点：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可能存在调用混乱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输出不稳定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7965" y="59055"/>
            <a:ext cx="1054227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02.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流水线架构</a:t>
            </a:r>
            <a:endParaRPr 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" y="581025"/>
            <a:ext cx="8749665" cy="60502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81465" y="1753235"/>
            <a:ext cx="2954655" cy="358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按研究流程拆分为离散处理阶段，通过标准化接口连接，支持组件复用与条件路由，适合定制化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workflow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，代表系统有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n8n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dzhng/deep-research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缺点：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缺乏灵活性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流程固定性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71780" y="243840"/>
            <a:ext cx="1054227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 </a:t>
            </a:r>
            <a:r>
              <a:rPr lang="zh-CN" alt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多智能体架构</a:t>
            </a:r>
            <a:r>
              <a:rPr lang="en-US" altLang="zh-CN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	</a:t>
            </a:r>
            <a:endParaRPr lang="en-US" altLang="zh-CN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663575"/>
            <a:ext cx="8248015" cy="6091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22385" y="1746885"/>
            <a:ext cx="2954655" cy="5014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将功能分配给专用智能体（搜索、分析、验证等），通过标准化协议协作，支持并行处理与动态任务分配，代表系统有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smolagents/open_deep_research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TARS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缺点：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0"/>
            <a:ext cx="720788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02.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多智能体架构</a:t>
            </a: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	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8590" y="527685"/>
            <a:ext cx="8661400" cy="3295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360" y="3768725"/>
            <a:ext cx="11889740" cy="3855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用户输入与初始规划用户提交需求（如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生成一份关于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LLM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的报告，包含对比表和流程图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），大语言模型（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LLM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）首先对需求进行解析和规划，确定任务目标与执行路径。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意图澄清若需求存在模糊点，系统会主动与用户交互，进一步明确意图，确保任务方向精准。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多智能体迭代工具调用系统启动多智能体协作，通过多轮步骤完成任务：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离线检索：从向量数据库、关系型数据库中调取本地已有数据。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在线检索：通过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API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、浏览器获取实时网络信息。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扩展工具使用：调用数据分析、代码执行、多模态生成等工具，处理复杂任务。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智能体之间通过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A2A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Agent-to-Agent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）通信、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MCP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Multi-Call Protocol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）或函数调用等方式协同工作，动态迭代优化结果。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输出最终成果所有信息与处理结果整合后，生成包含引言、对比表、流程图、结论等完整结构的最终报告，交付给用户。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00000"/>
              </a:lnSpc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5105" y="1179830"/>
            <a:ext cx="2262505" cy="1990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0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整个流程体现了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用户驱动</a:t>
            </a:r>
            <a:r>
              <a:rPr lang="en-US" altLang="en-US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LLM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规划</a:t>
            </a:r>
            <a:r>
              <a:rPr lang="en-US" altLang="en-US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多智能体协作</a:t>
            </a:r>
            <a:r>
              <a:rPr lang="en-US" altLang="en-US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工具增强</a:t>
            </a:r>
            <a:r>
              <a:rPr lang="en-US" altLang="en-US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成果交付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”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的闭环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71780" y="243840"/>
            <a:ext cx="1054227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 </a:t>
            </a:r>
            <a:r>
              <a:rPr lang="zh-CN" alt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混合架构</a:t>
            </a:r>
            <a:endParaRPr lang="zh-CN" alt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765810"/>
            <a:ext cx="8250555" cy="6092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22385" y="1753235"/>
            <a:ext cx="2954655" cy="3011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融合多种模式优势，按领域或任务动态调整处理方式，兼顾灵活性与性能，代表系统有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Perplexity/DeepResearch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Camel-AI/OWL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08810" y="2580005"/>
            <a:ext cx="8502015" cy="20872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在语言上，我们定义</a:t>
            </a:r>
            <a:r>
              <a:rPr lang="en-US" altLang="zh-CN" sz="2800"/>
              <a:t>“</a:t>
            </a:r>
            <a:r>
              <a:rPr lang="zh-CN" altLang="en-US" sz="2800"/>
              <a:t>深度研究代理</a:t>
            </a:r>
            <a:r>
              <a:rPr lang="en-US" altLang="zh-CN" sz="2800"/>
              <a:t>”</a:t>
            </a:r>
            <a:r>
              <a:rPr lang="zh-CN" altLang="en-US" sz="2800"/>
              <a:t>为：由大型语言模型驱动的人工智能代理，集成动态推理、自适应规划和迭代工具使用，用于获取、汇总和分析外部信息，最终产出完成开放式信息研究任务的综合成果。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48502" y="2308860"/>
            <a:ext cx="4599086" cy="38576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250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7724" y="1739333"/>
            <a:ext cx="4599086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40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未来改进方向</a:t>
            </a:r>
            <a:endParaRPr lang="zh-CN" altLang="en-US" sz="40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242570"/>
            <a:ext cx="546989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未来改进方向</a:t>
            </a:r>
            <a:endParaRPr 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3" name="Shape 59"/>
          <p:cNvSpPr/>
          <p:nvPr/>
        </p:nvSpPr>
        <p:spPr>
          <a:xfrm>
            <a:off x="303101" y="338866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graphicFrame>
        <p:nvGraphicFramePr>
          <p:cNvPr id="2" name="表格 1"/>
          <p:cNvGraphicFramePr/>
          <p:nvPr/>
        </p:nvGraphicFramePr>
        <p:xfrm>
          <a:off x="205105" y="763905"/>
          <a:ext cx="11526520" cy="5981065"/>
        </p:xfrm>
        <a:graphic>
          <a:graphicData uri="http://schemas.openxmlformats.org/drawingml/2006/table">
            <a:tbl>
              <a:tblPr/>
              <a:tblGrid>
                <a:gridCol w="2660650"/>
                <a:gridCol w="2320925"/>
                <a:gridCol w="6544945"/>
              </a:tblGrid>
              <a:tr h="27051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主分类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子方法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具体技术方案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10590">
                <a:tc rowSpan="4">
                  <a:txBody>
                    <a:bodyPr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高级推理架构：突破现有推理能力边界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上下文窗口优化与管理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信息压缩与优先级排序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：开发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语义保留压缩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技术；通过分层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summarization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技术，维持多级别信息表征。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外部记忆架构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：构建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工作记忆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长期知识仓库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的分层外部记忆库，采用可微分检索机制无缝集成外部知识。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723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混合符号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神经推理融合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神经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符号整合：将符号逻辑（规则引擎、知识图谱）与神经模型结合，增设逻辑验证层验证神经推理结论。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高级知识图谱整合：构建动态、上下文感知的知识图谱。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105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因果推理增强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因果推断机制：开发领域专用因果关系图构建技术。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干预建模技术：构建反事实生成工具，设计领域专用干预模板。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105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不确定性表征与推理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多维度不确定性建模：区分认知不确定性（知识缺口）、随机不确定性（数据噪声）、模型不确定性（表征局限），将贝叶斯概率框架融入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LLM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推理。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7230"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多模态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Deep Research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：整合全维度信息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视觉信息整合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科学图像专用解析：开发领域定制化图像识别模型。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视觉证据整合：建立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文本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视觉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证据对齐技术，匹配同一问题的跨模态信息。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2115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多模态源分析与处理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视频内容处理和音频内容整合。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134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跨模态推理技术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多模态思维链推理：构建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文本分析</a:t>
                      </a:r>
                      <a:r>
                        <a:rPr lang="en-US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→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视觉处理</a:t>
                      </a:r>
                      <a:r>
                        <a:rPr lang="en-US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→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数值计算</a:t>
                      </a:r>
                      <a:r>
                        <a:rPr lang="en-US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→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空间推理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的跨模态推理流程，跨模态一致性验证，多模态解释生成。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多模态与跨模态推理：扩展至音频（如访谈录音转录）、视频（如实验演示解析）、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3D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模型（如工程设计图），实现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文本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视觉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+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结构化数据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的统一理解；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723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领域专用优化：提升垂直场景适配性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科学、法律与监管、医疗与健康等领域定制化适配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领域模型微调，科研工作流集成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242570"/>
            <a:ext cx="546989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 </a:t>
            </a:r>
            <a:r>
              <a:rPr lang="zh-CN" alt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</a:t>
            </a:r>
            <a:r>
              <a:rPr lang="zh-CN" alt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改进方向</a:t>
            </a:r>
            <a:endParaRPr lang="zh-CN" alt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3" name="Shape 59"/>
          <p:cNvSpPr/>
          <p:nvPr/>
        </p:nvSpPr>
        <p:spPr>
          <a:xfrm>
            <a:off x="303101" y="338866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0005" y="763905"/>
          <a:ext cx="12129770" cy="5950585"/>
        </p:xfrm>
        <a:graphic>
          <a:graphicData uri="http://schemas.openxmlformats.org/drawingml/2006/table">
            <a:tbl>
              <a:tblPr/>
              <a:tblGrid>
                <a:gridCol w="2470150"/>
                <a:gridCol w="1692275"/>
                <a:gridCol w="7967345"/>
              </a:tblGrid>
              <a:tr h="27051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主分类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子方法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技术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核心原理与机制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5160">
                <a:tc rowSpan="2">
                  <a:txBody>
                    <a:bodyPr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>
                          <a:sym typeface="+mn-ea"/>
                        </a:rPr>
                        <a:t>解决</a:t>
                      </a:r>
                      <a:r>
                        <a:rPr lang="en-US" altLang="zh-CN" sz="1400">
                          <a:sym typeface="+mn-ea"/>
                        </a:rPr>
                        <a:t>“</a:t>
                      </a:r>
                      <a:r>
                        <a:rPr lang="zh-CN" altLang="en-US" sz="1400">
                          <a:sym typeface="+mn-ea"/>
                        </a:rPr>
                        <a:t>信息获取受限</a:t>
                      </a:r>
                      <a:r>
                        <a:rPr lang="en-US" altLang="zh-CN" sz="1400">
                          <a:sym typeface="+mn-ea"/>
                        </a:rPr>
                        <a:t>”</a:t>
                      </a:r>
                      <a:r>
                        <a:rPr lang="zh-CN" altLang="en-US" sz="1400">
                          <a:sym typeface="+mn-ea"/>
                        </a:rPr>
                        <a:t>的核心路径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>
                          <a:sym typeface="+mn-ea"/>
                        </a:rPr>
                        <a:t>拓宽信息来源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通过模型上下文协议（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MCP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集成更精细、更广泛的模块化工具，让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智能体能够动态访问专有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API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、私有数据库、付费应用等传统方式无法触及的资源，突破信息获取的边界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3731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强化事实核查能力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构建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结构化验证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自我反思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的双重核查机制，结合强化学习优化。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endParaRPr lang="en-US" altLang="zh-CN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结构化交叉验证：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智能体生成初步答案后，不直接输出，而是主动检索多个独立来源，核查事实一致性、评估来源可信度；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自我反思机制：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智能体在推理过程中，主动检查中间结果的合理性，类似人类研究者的反思过程；</a:t>
                      </a:r>
                      <a:endParaRPr lang="en-US" altLang="zh-CN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强化学习激励：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RL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中加入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正确性导向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奖励，若检测到矛盾或不确定性，自动重新规划检索策略，必要时回溯修正前期推理（如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OpenAI DR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的回溯机制）。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10590"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执行效率与鲁棒性不足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异步并行执行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基于有向无环图（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DAG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）的异步并行架构：通过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DAG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等高级任务建模结构，实现子任务的并行执行和动态优先级排序；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强化学习驱动的调度智能体：训练专门的调度智能体，基于运行时性能信号（如执行延迟），动态分配子任务、调整执行顺序。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9319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工具集成推理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超越简单工具调用：要求智能体不仅能按逻辑顺序调用合适的工具，还能根据中间结果自适应调整推理路径；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强化学习优化：设计精细化的奖励结构，不仅评估最终答案的正确性，还评估工具选择的合理性、参数设置的准确性和推理效率；</a:t>
                      </a:r>
                      <a:endParaRPr lang="en-US" altLang="zh-CN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实证效果：经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TIR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优化的智能体，在多个基准测试中性能提升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15-17%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，对未见过的工具和任务具有更强的泛化能力，工具调用模式更合理，能更好平衡工具利用与自身知识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93825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多智能体架构的参数优化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分层强化学习（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HRL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）与任务定制化后训练：引入分层内部奖励机制，促进智能体间的协作学习和反馈传播；设计多阶段的后训练优化流程，迭代提升智能体间的交互效果；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·RL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驱动的专用调度智能体：训练专门的调度智能体，基于实时性能指标动态分配子任务、调整执行顺序，将调度决策建模为</a:t>
                      </a:r>
                      <a:r>
                        <a:rPr lang="en-US" altLang="zh-CN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RL</a:t>
                      </a:r>
                      <a:r>
                        <a:rPr lang="zh-CN" altLang="en-US" sz="14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动作，学习平衡并行执行、资源利用率和任务优先级的自适应策略。</a:t>
                      </a:r>
                      <a:endParaRPr lang="zh-CN" altLang="en-US" sz="14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242888"/>
            <a:ext cx="670306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未来改进方向</a:t>
            </a:r>
            <a:endParaRPr lang="zh-CN" alt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3" name="Shape 59"/>
          <p:cNvSpPr/>
          <p:nvPr/>
        </p:nvSpPr>
        <p:spPr>
          <a:xfrm>
            <a:off x="303101" y="3388661"/>
            <a:ext cx="228803" cy="212992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graphicFrame>
        <p:nvGraphicFramePr>
          <p:cNvPr id="7" name="表格 6"/>
          <p:cNvGraphicFramePr/>
          <p:nvPr/>
        </p:nvGraphicFramePr>
        <p:xfrm>
          <a:off x="205105" y="1134110"/>
          <a:ext cx="11526520" cy="4922520"/>
        </p:xfrm>
        <a:graphic>
          <a:graphicData uri="http://schemas.openxmlformats.org/drawingml/2006/table">
            <a:tbl>
              <a:tblPr/>
              <a:tblGrid>
                <a:gridCol w="2660650"/>
                <a:gridCol w="2320925"/>
                <a:gridCol w="6544945"/>
              </a:tblGrid>
              <a:tr h="697230">
                <a:tc rowSpan="4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人机协作与标准化：构建高效协同生态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交互式研究工作流设计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自适应查询优化：开发意图澄清系统，识别研究问题的模糊点与替代方向；设计范围调整界面，基于初步结果动态扩展或缩小研究焦点；提供视角多样化工具，推荐相关替代观点。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交互式探索界面：开发研究导航专用信息可视化技术；实现自适应细节管理，根据用户兴趣扩展或折叠内容；设计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合成结果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 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原始来源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的无缝切换机制。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723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用户专长适配机制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专长动态推断：通过用户交互行为（提问方式、反馈内容）评估领域知识水平，自适应调整解释深度与术语使用。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互补能力协同设计：明确人机分工边界，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AI 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聚焦信息处理，人类主导主观判断；设计置信度信号传递机制，高亮需人类评估的关键结论；搭建交互式批判框架，支持高效的人类反馈输入。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723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框架与接口标准化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组件接口统一（智能体通信协议）：基于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MCP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Model Context Protocol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）、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A2A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Agent2Agent Protocol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）等协议，定义检索、规划、生成等核心组件的交互标准；建立跨系统组件复用机制。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评估指标标准化：开发专用基准套件，针对特定研究能力设计测试任务；建立跨领域、多维度的评估框架，超越单一准确率指标。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373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跨平台研究协议与协同创造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研究结果交换格式标准化：定义包含归因、置信度元数据的研究发现结构；建立证据表征与研究目标的共享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schema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，支持分布式处理。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分布式研究协调：设计分布式搜索协调协议，高效调度专用搜索能力；开发跨系统结果验证技术，保障分布式研究的一致性。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联合知识创造：构建协同文档开发环境，支持人机内容无缝衔接；设计混合主动研究规划框架，动态平衡人类偏好与</a:t>
                      </a:r>
                      <a:r>
                        <a:rPr lang="en-US" altLang="zh-CN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AI </a:t>
                      </a:r>
                      <a:r>
                        <a:rPr lang="zh-CN" altLang="en-US" sz="14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识别的研究机会。</a:t>
                      </a:r>
                      <a:endParaRPr lang="zh-CN" altLang="en-US" sz="14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48502" y="2268538"/>
            <a:ext cx="4599086" cy="39382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250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7724" y="1739333"/>
            <a:ext cx="4599086" cy="70675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40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应用场景</a:t>
            </a:r>
            <a:endParaRPr lang="zh-CN" altLang="en-US" sz="40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71780" y="243840"/>
            <a:ext cx="546989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应用场景</a:t>
            </a:r>
            <a:endParaRPr lang="en-US" altLang="zh-CN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5" name="Image 3" descr="https://kimi-img.moonshot.cn/pub/slides/slides_tmpl/image/25-09-04-15:09:06-d2sjm4m1bb2p4onbqck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sp>
        <p:nvSpPr>
          <p:cNvPr id="23" name="Shape 11"/>
          <p:cNvSpPr/>
          <p:nvPr/>
        </p:nvSpPr>
        <p:spPr>
          <a:xfrm>
            <a:off x="577215" y="4081780"/>
            <a:ext cx="273685" cy="268605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5" y="499745"/>
            <a:ext cx="7532370" cy="6151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5" y="-104140"/>
            <a:ext cx="1220660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可行点</a:t>
            </a:r>
            <a:endParaRPr lang="zh-CN" altLang="en-US" sz="2800" b="1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" name="文本框 2"/>
          <p:cNvSpPr txBox="1"/>
          <p:nvPr/>
        </p:nvSpPr>
        <p:spPr>
          <a:xfrm>
            <a:off x="105410" y="986155"/>
            <a:ext cx="5485130" cy="5716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en-US" altLang="zh-CN" sz="2000" u="sng"/>
              <a:t>·</a:t>
            </a:r>
            <a:r>
              <a:rPr lang="zh-CN" altLang="en-US" sz="1600" b="1" u="sng"/>
              <a:t>近期优先上下文保留</a:t>
            </a:r>
            <a:r>
              <a:rPr lang="zh-CN" altLang="en-US" sz="1600" u="sng"/>
              <a:t>：仅保留最新</a:t>
            </a:r>
            <a:r>
              <a:rPr lang="en-US" altLang="zh-CN" sz="1600" u="sng"/>
              <a:t> K </a:t>
            </a:r>
            <a:r>
              <a:rPr lang="zh-CN" altLang="en-US" sz="1600" u="sng"/>
              <a:t>条工具响应，但完整保留</a:t>
            </a:r>
            <a:r>
              <a:rPr lang="en-US" altLang="zh-CN" sz="1600" u="sng"/>
              <a:t> “</a:t>
            </a:r>
            <a:r>
              <a:rPr lang="zh-CN" altLang="en-US" sz="1600" u="sng"/>
              <a:t>思考</a:t>
            </a:r>
            <a:r>
              <a:rPr lang="en-US" altLang="zh-CN" sz="1600" u="sng"/>
              <a:t> - </a:t>
            </a:r>
            <a:r>
              <a:rPr lang="zh-CN" altLang="en-US" sz="1600" u="sng"/>
              <a:t>行动</a:t>
            </a:r>
            <a:r>
              <a:rPr lang="en-US" altLang="zh-CN" sz="1600" u="sng"/>
              <a:t>” </a:t>
            </a:r>
            <a:r>
              <a:rPr lang="zh-CN" altLang="en-US" sz="1600" u="sng"/>
              <a:t>轨迹。</a:t>
            </a:r>
            <a:endParaRPr lang="zh-CN" altLang="en-US" sz="1600" u="sng"/>
          </a:p>
          <a:p>
            <a:pPr indent="457200"/>
            <a:r>
              <a:rPr lang="zh-CN" altLang="en-US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从</a:t>
            </a:r>
            <a:r>
              <a:rPr lang="en-US" altLang="zh-CN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“</a:t>
            </a:r>
            <a:r>
              <a:rPr lang="zh-CN" altLang="en-US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文本域</a:t>
            </a:r>
            <a:r>
              <a:rPr lang="en-US" altLang="zh-CN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 </a:t>
            </a:r>
            <a:r>
              <a:rPr lang="zh-CN" altLang="en-US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扩展到</a:t>
            </a:r>
            <a:r>
              <a:rPr lang="en-US" altLang="zh-CN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“</a:t>
            </a:r>
            <a:r>
              <a:rPr lang="zh-CN" altLang="en-US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视觉</a:t>
            </a:r>
            <a:r>
              <a:rPr lang="en-US" altLang="zh-CN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- </a:t>
            </a:r>
            <a:r>
              <a:rPr lang="zh-CN" altLang="en-US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语言多模态域</a:t>
            </a:r>
            <a:r>
              <a:rPr lang="en-US" altLang="zh-CN" sz="1600" b="1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</a:t>
            </a:r>
            <a:endParaRPr lang="en-US" altLang="zh-CN" sz="1600" b="1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indent="457200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多智能体协作：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</a:t>
            </a:r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“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单智能体全流程处理</a:t>
            </a:r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 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进化为</a:t>
            </a:r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“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专用智能体分工</a:t>
            </a:r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，如</a:t>
            </a:r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“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搜索</a:t>
            </a:r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Agent + 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分析</a:t>
            </a:r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Agent + 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验证</a:t>
            </a:r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Agent” 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协同，通过标准化协议（如</a:t>
            </a:r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A2A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）实现信息共享与冲突解决</a:t>
            </a:r>
            <a:endParaRPr lang="zh-CN" altLang="en-US" sz="16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如何触发交叉验证和自我反思？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/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如何进行交叉验证和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自我反思？</a:t>
            </a:r>
            <a:endParaRPr lang="zh-CN" altLang="en-US" sz="1600" b="1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/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结构化交叉验证：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智能体生成初步答案后，不直接输出，而是主动检索多个独立来源，核查事实一致性、评估来源可信度。</a:t>
            </a:r>
            <a:endParaRPr lang="zh-CN" altLang="en-US" sz="1600" b="0" i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en-US" altLang="zh-CN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1600" b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自我反思机制：</a:t>
            </a:r>
            <a:r>
              <a:rPr lang="zh-CN" altLang="en-US" sz="160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智能体在推理过程中，主动检查中间结果的合理性，类似人类研究者的反思过程；</a:t>
            </a:r>
            <a:endParaRPr lang="en-US" altLang="zh-CN" sz="1600" b="0" i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endParaRPr lang="en-US" altLang="zh-CN" sz="1600" b="1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indent="457200"/>
            <a:endParaRPr lang="zh-CN" altLang="en-US" sz="1600" u="sng"/>
          </a:p>
          <a:p>
            <a:pPr indent="457200"/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183" r="4573"/>
          <a:stretch>
            <a:fillRect/>
          </a:stretch>
        </p:blipFill>
        <p:spPr>
          <a:xfrm>
            <a:off x="5954395" y="963930"/>
            <a:ext cx="6237605" cy="4929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48502" y="2268538"/>
            <a:ext cx="4599086" cy="39382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50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250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7560" y="1774825"/>
            <a:ext cx="5955665" cy="13220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40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deep research</a:t>
            </a:r>
            <a:r>
              <a:rPr lang="zh-CN" altLang="en-US" sz="40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技术框架及其突破点</a:t>
            </a:r>
            <a:endParaRPr lang="zh-CN" altLang="en-US" sz="40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71780" y="28258"/>
            <a:ext cx="5469890" cy="95313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 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技术框架现状及其突破点</a:t>
            </a:r>
            <a:endParaRPr lang="zh-CN" alt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00000"/>
              </a:lnSpc>
            </a:pPr>
            <a:endParaRPr lang="en-US" altLang="zh-CN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5" name="Image 3" descr="https://kimi-img.moonshot.cn/pub/slides/slides_tmpl/image/25-09-04-15:09:06-d2sjm4m1bb2p4onbqck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sp>
        <p:nvSpPr>
          <p:cNvPr id="23" name="Shape 11"/>
          <p:cNvSpPr/>
          <p:nvPr/>
        </p:nvSpPr>
        <p:spPr>
          <a:xfrm>
            <a:off x="577215" y="4081780"/>
            <a:ext cx="273685" cy="268605"/>
          </a:xfrm>
          <a:prstGeom prst="ellipse">
            <a:avLst/>
          </a:prstGeom>
          <a:solidFill>
            <a:srgbClr val="000000">
              <a:alpha val="0"/>
            </a:srgbClr>
          </a:solidFill>
          <a:ln w="41275">
            <a:solidFill>
              <a:srgbClr val="FFFFFF"/>
            </a:solidFill>
            <a:prstDash val="solid"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910"/>
            <a:ext cx="6125210" cy="4266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9755"/>
            <a:ext cx="6217920" cy="4109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4852670"/>
            <a:ext cx="12192635" cy="18713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zh-CN" altLang="en-US" sz="1600" b="1"/>
              <a:t>起源与早期探索（</a:t>
            </a:r>
            <a:r>
              <a:rPr lang="en-US" altLang="zh-CN" sz="1600" b="1"/>
              <a:t>2023 – 2025 </a:t>
            </a:r>
            <a:r>
              <a:rPr lang="zh-CN" altLang="en-US" sz="1600" b="1"/>
              <a:t>年</a:t>
            </a:r>
            <a:r>
              <a:rPr lang="en-US" altLang="zh-CN" sz="1600" b="1"/>
              <a:t> 2 </a:t>
            </a:r>
            <a:r>
              <a:rPr lang="zh-CN" altLang="en-US" sz="1600" b="1"/>
              <a:t>月）</a:t>
            </a:r>
            <a:endParaRPr lang="zh-CN" altLang="en-US" sz="1600" b="1"/>
          </a:p>
          <a:p>
            <a:pPr indent="457200"/>
            <a:r>
              <a:rPr lang="zh-CN" altLang="en-US" sz="1600"/>
              <a:t>这个阶段主要是基础原型和底层技术的探索，包括</a:t>
            </a:r>
            <a:r>
              <a:rPr lang="en-US" altLang="zh-CN" sz="1600"/>
              <a:t> 2023 </a:t>
            </a:r>
            <a:r>
              <a:rPr lang="zh-CN" altLang="en-US" sz="1600"/>
              <a:t>年的</a:t>
            </a:r>
            <a:r>
              <a:rPr lang="en-US" altLang="zh-CN" sz="1600"/>
              <a:t> n8n</a:t>
            </a:r>
            <a:r>
              <a:rPr lang="zh-CN" altLang="en-US" sz="1600"/>
              <a:t>、</a:t>
            </a:r>
            <a:r>
              <a:rPr lang="en-US" altLang="zh-CN" sz="1600"/>
              <a:t>2024 </a:t>
            </a:r>
            <a:r>
              <a:rPr lang="zh-CN" altLang="en-US" sz="1600"/>
              <a:t>年</a:t>
            </a:r>
            <a:r>
              <a:rPr lang="en-US" altLang="zh-CN" sz="1600"/>
              <a:t> 4 </a:t>
            </a:r>
            <a:r>
              <a:rPr lang="zh-CN" altLang="en-US" sz="1600"/>
              <a:t>月的</a:t>
            </a:r>
            <a:r>
              <a:rPr lang="en-US" altLang="zh-CN" sz="1600"/>
              <a:t> QwenLM/Qwen-Agent</a:t>
            </a:r>
            <a:r>
              <a:rPr lang="zh-CN" altLang="en-US" sz="1600"/>
              <a:t>，以及</a:t>
            </a:r>
            <a:r>
              <a:rPr lang="en-US" altLang="zh-CN" sz="1600"/>
              <a:t> 2024 </a:t>
            </a:r>
            <a:r>
              <a:rPr lang="zh-CN" altLang="en-US" sz="1600"/>
              <a:t>年底谷歌推出的</a:t>
            </a:r>
            <a:r>
              <a:rPr lang="en-US" altLang="zh-CN" sz="1600"/>
              <a:t> Gemini Deep Research</a:t>
            </a:r>
            <a:r>
              <a:rPr lang="zh-CN" altLang="en-US" sz="1600"/>
              <a:t>。</a:t>
            </a:r>
            <a:r>
              <a:rPr lang="en-US" altLang="zh-CN" sz="1600"/>
              <a:t>2025 </a:t>
            </a:r>
            <a:r>
              <a:rPr lang="zh-CN" altLang="en-US" sz="1600"/>
              <a:t>年</a:t>
            </a:r>
            <a:r>
              <a:rPr lang="en-US" altLang="zh-CN" sz="1600"/>
              <a:t> 1 </a:t>
            </a:r>
            <a:r>
              <a:rPr lang="zh-CN" altLang="en-US" sz="1600"/>
              <a:t>月</a:t>
            </a:r>
            <a:r>
              <a:rPr lang="en-US" altLang="zh-CN" sz="1600"/>
              <a:t> DeepSeek Model </a:t>
            </a:r>
            <a:r>
              <a:rPr lang="zh-CN" altLang="en-US" sz="1600"/>
              <a:t>的发布，标志着技术从实验室走向更成熟的原型。</a:t>
            </a:r>
            <a:endParaRPr lang="zh-CN" altLang="en-US" sz="1600"/>
          </a:p>
          <a:p>
            <a:pPr indent="457200"/>
            <a:r>
              <a:rPr lang="zh-CN" altLang="en-US" sz="1600" b="1"/>
              <a:t>技术突破期（</a:t>
            </a:r>
            <a:r>
              <a:rPr lang="en-US" altLang="zh-CN" sz="1600" b="1"/>
              <a:t>2025 </a:t>
            </a:r>
            <a:r>
              <a:rPr lang="zh-CN" altLang="en-US" sz="1600" b="1"/>
              <a:t>年</a:t>
            </a:r>
            <a:r>
              <a:rPr lang="en-US" altLang="zh-CN" sz="1600" b="1"/>
              <a:t> 2 </a:t>
            </a:r>
            <a:r>
              <a:rPr lang="zh-CN" altLang="en-US" sz="1600" b="1"/>
              <a:t>月</a:t>
            </a:r>
            <a:r>
              <a:rPr lang="en-US" altLang="zh-CN" sz="1600" b="1"/>
              <a:t> – 3 </a:t>
            </a:r>
            <a:r>
              <a:rPr lang="zh-CN" altLang="en-US" sz="1600" b="1"/>
              <a:t>月）</a:t>
            </a:r>
            <a:endParaRPr lang="zh-CN" altLang="en-US" sz="1600" b="1"/>
          </a:p>
          <a:p>
            <a:pPr indent="457200"/>
            <a:r>
              <a:rPr lang="zh-CN" altLang="en-US" sz="1600"/>
              <a:t>这是</a:t>
            </a:r>
            <a:r>
              <a:rPr lang="zh-CN" altLang="en-US" sz="1600">
                <a:sym typeface="+mn-ea"/>
              </a:rPr>
              <a:t>技术迭代加速，</a:t>
            </a:r>
            <a:r>
              <a:rPr lang="zh-CN" altLang="en-US" sz="1600"/>
              <a:t>竞争最激烈的阶段，商业公司和开源项目集中爆发。</a:t>
            </a:r>
            <a:r>
              <a:rPr lang="en-US" altLang="zh-CN" sz="1600"/>
              <a:t>2024 </a:t>
            </a:r>
            <a:r>
              <a:rPr lang="zh-CN" altLang="en-US" sz="1600"/>
              <a:t>年还处于零星探索阶段，到</a:t>
            </a:r>
            <a:r>
              <a:rPr lang="en-US" altLang="zh-CN" sz="1600"/>
              <a:t> 2025 </a:t>
            </a:r>
            <a:r>
              <a:rPr lang="zh-CN" altLang="en-US" sz="1600"/>
              <a:t>年随着</a:t>
            </a:r>
            <a:r>
              <a:rPr lang="en-US" altLang="zh-CN" sz="1600"/>
              <a:t> Grok Deep Search</a:t>
            </a:r>
            <a:r>
              <a:rPr lang="zh-CN" altLang="en-US" sz="1600"/>
              <a:t>、</a:t>
            </a:r>
            <a:r>
              <a:rPr lang="en-US" altLang="zh-CN" sz="1600"/>
              <a:t>PanGu DeepDiver </a:t>
            </a:r>
            <a:r>
              <a:rPr lang="zh-CN" altLang="en-US" sz="1600"/>
              <a:t>等产品的出现，进入爆发期，新工具的发布频率明显加快。</a:t>
            </a:r>
            <a:endParaRPr lang="zh-CN" altLang="en-US" sz="1600"/>
          </a:p>
          <a:p>
            <a:pPr indent="457200"/>
            <a:r>
              <a:rPr lang="zh-CN" altLang="en-US" sz="1600" b="1"/>
              <a:t>场景多元化（</a:t>
            </a:r>
            <a:r>
              <a:rPr lang="en-US" altLang="zh-CN" sz="1600" b="1"/>
              <a:t>2025 </a:t>
            </a:r>
            <a:r>
              <a:rPr lang="zh-CN" altLang="en-US" sz="1600" b="1"/>
              <a:t>年</a:t>
            </a:r>
            <a:r>
              <a:rPr lang="en-US" altLang="zh-CN" sz="1600" b="1"/>
              <a:t> 3 </a:t>
            </a:r>
            <a:r>
              <a:rPr lang="zh-CN" altLang="en-US" sz="1600" b="1"/>
              <a:t>月</a:t>
            </a:r>
            <a:r>
              <a:rPr lang="en-US" altLang="zh-CN" sz="1600" b="1"/>
              <a:t> – </a:t>
            </a:r>
            <a:r>
              <a:rPr lang="zh-CN" altLang="en-US" sz="1600" b="1"/>
              <a:t>至今）</a:t>
            </a:r>
            <a:r>
              <a:rPr lang="zh-CN" altLang="en-US" sz="1600" b="1"/>
              <a:t>：</a:t>
            </a:r>
            <a:r>
              <a:rPr lang="zh-CN" altLang="en-US" sz="1600"/>
              <a:t>从早期的文献搜索，扩展到多模态分析、智能协作等更复杂的研究场景，例如</a:t>
            </a:r>
            <a:r>
              <a:rPr lang="en-US" altLang="zh-CN" sz="1600"/>
              <a:t> MiroRL</a:t>
            </a:r>
            <a:r>
              <a:rPr lang="zh-CN" altLang="en-US" sz="1600"/>
              <a:t>、</a:t>
            </a:r>
            <a:r>
              <a:rPr lang="en-US" altLang="zh-CN" sz="1600"/>
              <a:t>WideSearch </a:t>
            </a:r>
            <a:r>
              <a:rPr lang="zh-CN" altLang="en-US" sz="1600"/>
              <a:t>等工具开始支持认知推理、跨模态检索等能力。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136525"/>
            <a:ext cx="850709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810895"/>
            <a:ext cx="8294370" cy="579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5105" y="-72390"/>
            <a:ext cx="850709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 </a:t>
            </a:r>
            <a:r>
              <a:rPr lang="en-US" altLang="zh-CN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Deep Research </a:t>
            </a:r>
            <a:r>
              <a:rPr lang="zh-CN" alt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的技术框架</a:t>
            </a:r>
            <a:r>
              <a:rPr lang="zh-CN" altLang="en-US" sz="2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发展现状</a:t>
            </a:r>
            <a:endParaRPr lang="zh-CN" altLang="en-US" sz="2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0" y="1394460"/>
          <a:ext cx="12204700" cy="4712970"/>
        </p:xfrm>
        <a:graphic>
          <a:graphicData uri="http://schemas.openxmlformats.org/drawingml/2006/table">
            <a:tbl>
              <a:tblPr/>
              <a:tblGrid>
                <a:gridCol w="1259840"/>
                <a:gridCol w="1379855"/>
                <a:gridCol w="5868035"/>
                <a:gridCol w="3696970"/>
              </a:tblGrid>
              <a:tr h="25527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主要类别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核心定位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架构特点与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关键突破点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8200"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基础模型与推理引擎（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DR 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大脑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200" b="1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DR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系统的核心驱动力，经历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通用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LLM</a:t>
                      </a:r>
                      <a:r>
                        <a:rPr lang="en-US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→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专用研究模型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的进化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模型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specialization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GPT-4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等通用模型，进化为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OpenAI o3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Gemini 2.5 Pro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等研究优化模型，通过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架构修改（如增强推理层）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、专用训练语料（如学术文献、科研方法论）提升分析能力。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OpenAI/DeepResearch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o3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模型，支持多步推理）、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Google Gemini/DeepResearch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Gemini 2.5 Pro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token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上下文窗口）、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AutoGLM-Research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（基于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ChatGLM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微调，优化科研推理）。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837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上下文与记忆机制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长上下文处理优化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开发长上下文优化模型，如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Google Gemini 2.0 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支持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100 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token 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窗口，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有限上下文窗口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（早期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LLM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仅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4k-16k tokens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）进化为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分层记忆架构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，区分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工作记忆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实时推理上下文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）和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长期记忆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知识仓库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），通过情景缓冲、注意力检索突破上下文限制。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提出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位置插值（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Positional Interpolation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与稀疏注意力（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Sparse Attention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机制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（如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Bai et al., 2024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），在不显著增加计算成本的前提下，将有效上下文窗口扩展至百万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token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级别，支持整本书籍、长周期实验数据的连贯分析；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结合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RAG 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知识图谱技术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可同时处理多模态长文档（如科研论文、实验记录）。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·</a:t>
                      </a:r>
                      <a:r>
                        <a:rPr lang="zh-CN" altLang="en-US" sz="12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信息压缩与优先级排序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：开发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“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语义保留压缩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” 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技术；通过分层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 summarization 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技术，维持多级别信息表征。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Perplexity/DeepResearch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（基于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DeepSeek-R1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，支持数百源信息连贯分析）、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Camel-AI/OWL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（动态注意力分配，优先处理高相关信息）。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21130"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2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增强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推理能力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：从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零样本提示推理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进化为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结构化推理框架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，如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链思维（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Chain-of-Thought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）、树思维（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Tree-of-Thought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）、辩论驱动推理（</a:t>
                      </a: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Debate-driven Reasoning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，模拟人类科研中的逻辑验证过程。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增强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多轮对话推理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：增强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上下文连贯性与意图对齐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。针对多轮研究中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推理断裂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意图偏移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问题，最新技术通过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对话状态建模与结构化推理链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提升连贯性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·</a:t>
                      </a:r>
                      <a:r>
                        <a:rPr lang="zh-CN" altLang="en-US" sz="1200" b="1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并行推理合成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，突破长序列和复杂推理限制。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代表系统：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QwenLM/Qwen-Agent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（多阶段推理，含规划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-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采集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-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分析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- 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合成闭环）、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CycleResearcher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（集成自动化同行评审，通过反馈修正推理偏差）。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Dialogue CoT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：将对话历史与上下文状态嵌入推理链；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Structured CoT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SCoT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）：通过结构化模板（如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“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问题拆解</a:t>
                      </a:r>
                      <a:r>
                        <a:rPr lang="en-US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子任务规划</a:t>
                      </a:r>
                      <a:r>
                        <a:rPr lang="en-US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证据记录</a:t>
                      </a:r>
                      <a:r>
                        <a:rPr lang="en-US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→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结论整合</a:t>
                      </a:r>
                      <a:r>
                        <a:rPr lang="en-US" altLang="zh-CN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”</a:t>
                      </a:r>
                      <a:r>
                        <a:rPr lang="zh-CN" altLang="en-US" sz="1200" b="0" i="0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）规范推理步骤。</a:t>
                      </a:r>
                      <a:endParaRPr lang="zh-CN" altLang="en-US" sz="1200" b="0" i="0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230" marR="62230" marT="28892" marB="28892" anchor="ctr" anchorCtr="0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5" y="-104140"/>
            <a:ext cx="601789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</a:t>
            </a: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基础模型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增强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410" y="968375"/>
            <a:ext cx="5676900" cy="58896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zh-CN" altLang="en-US" sz="1600"/>
              <a:t>纯提示词方法受限于基础</a:t>
            </a:r>
            <a:r>
              <a:rPr lang="en-US" altLang="zh-CN" sz="1600"/>
              <a:t> LLM </a:t>
            </a:r>
            <a:r>
              <a:rPr lang="zh-CN" altLang="en-US" sz="1600"/>
              <a:t>的固有能力，复杂任务易达性能上限，因此需通过监督微调（</a:t>
            </a:r>
            <a:r>
              <a:rPr lang="en-US" altLang="zh-CN" sz="1600"/>
              <a:t>SFT</a:t>
            </a:r>
            <a:r>
              <a:rPr lang="zh-CN" altLang="en-US" sz="1600"/>
              <a:t>）、强化学习（</a:t>
            </a:r>
            <a:r>
              <a:rPr lang="en-US" altLang="zh-CN" sz="1600"/>
              <a:t>RL</a:t>
            </a:r>
            <a:r>
              <a:rPr lang="zh-CN" altLang="en-US" sz="1600"/>
              <a:t>）等优化技术扩展模型能力。</a:t>
            </a:r>
            <a:endParaRPr lang="zh-CN" altLang="en-US" sz="1600"/>
          </a:p>
          <a:p>
            <a:r>
              <a:rPr lang="zh-CN" altLang="en-US" sz="1600" b="1">
                <a:sym typeface="+mn-ea"/>
              </a:rPr>
              <a:t>监督微调（</a:t>
            </a:r>
            <a:r>
              <a:rPr lang="en-US" altLang="zh-CN" sz="1600" b="1">
                <a:sym typeface="+mn-ea"/>
              </a:rPr>
              <a:t>SFT</a:t>
            </a:r>
            <a:r>
              <a:rPr lang="zh-CN" altLang="en-US" sz="1600" b="1">
                <a:sym typeface="+mn-ea"/>
              </a:rPr>
              <a:t>）</a:t>
            </a:r>
            <a:r>
              <a:rPr lang="zh-CN" altLang="en-US" sz="1600" b="1"/>
              <a:t>目标</a:t>
            </a:r>
            <a:endParaRPr lang="zh-CN" altLang="en-US" sz="1600" b="1"/>
          </a:p>
          <a:p>
            <a:r>
              <a:rPr lang="zh-CN" altLang="en-US" sz="1600"/>
              <a:t>优化</a:t>
            </a:r>
            <a:r>
              <a:rPr lang="en-US" altLang="zh-CN" sz="1600"/>
              <a:t> DR </a:t>
            </a:r>
            <a:r>
              <a:rPr lang="zh-CN" altLang="en-US" sz="1600"/>
              <a:t>关键组件：搜索查询生成、结构化报告、外部工具使用，提升检索质量、减少幻觉、支持证据</a:t>
            </a:r>
            <a:r>
              <a:rPr lang="en-US" altLang="zh-CN" sz="1600"/>
              <a:t> grounded </a:t>
            </a:r>
            <a:r>
              <a:rPr lang="zh-CN" altLang="en-US" sz="1600"/>
              <a:t>的长文本生成。</a:t>
            </a:r>
            <a:endParaRPr lang="zh-CN" altLang="en-US" sz="1600"/>
          </a:p>
          <a:p>
            <a:r>
              <a:rPr lang="zh-CN" altLang="en-US" sz="1600" b="1"/>
              <a:t>典型方法</a:t>
            </a:r>
            <a:endParaRPr lang="zh-CN" altLang="en-US" sz="1600" b="1"/>
          </a:p>
          <a:p>
            <a:r>
              <a:rPr lang="en-US" altLang="zh-CN" sz="1600"/>
              <a:t>Open-RAG</a:t>
            </a:r>
            <a:r>
              <a:rPr lang="zh-CN" altLang="en-US" sz="1600"/>
              <a:t>：加入检索</a:t>
            </a:r>
            <a:r>
              <a:rPr lang="en-US" altLang="zh-CN" sz="1600"/>
              <a:t> / </a:t>
            </a:r>
            <a:r>
              <a:rPr lang="zh-CN" altLang="en-US" sz="1600"/>
              <a:t>相关性</a:t>
            </a:r>
            <a:r>
              <a:rPr lang="en-US" altLang="zh-CN" sz="1600"/>
              <a:t> /grounding/ utility </a:t>
            </a:r>
            <a:r>
              <a:rPr lang="zh-CN" altLang="en-US" sz="1600"/>
              <a:t>等多样监督信号，通过对抗训练提升信息过滤与检索精度。</a:t>
            </a:r>
            <a:endParaRPr lang="zh-CN" altLang="en-US" sz="1600"/>
          </a:p>
          <a:p>
            <a:r>
              <a:rPr lang="en-US" altLang="zh-CN" sz="1600"/>
              <a:t>AUTO-RAG</a:t>
            </a:r>
            <a:r>
              <a:rPr lang="zh-CN" altLang="en-US" sz="1600"/>
              <a:t>：构建基于推理的指令数据集，让模型自主规划查询、多轮与检索器交互，动态</a:t>
            </a:r>
            <a:r>
              <a:rPr lang="en-US" altLang="zh-CN" sz="1600"/>
              <a:t> refine </a:t>
            </a:r>
            <a:r>
              <a:rPr lang="zh-CN" altLang="en-US" sz="1600"/>
              <a:t>检索策略。</a:t>
            </a:r>
            <a:endParaRPr lang="zh-CN" altLang="en-US" sz="1600"/>
          </a:p>
          <a:p>
            <a:r>
              <a:rPr lang="en-US" altLang="zh-CN" sz="1600"/>
              <a:t>DeepRAG</a:t>
            </a:r>
            <a:r>
              <a:rPr lang="zh-CN" altLang="en-US" sz="1600"/>
              <a:t>：二叉树搜索机制，递归生成子查询，构建多轮检索轨迹，平衡内部知识与外部检索，提升效率、减少冗余查询。</a:t>
            </a:r>
            <a:endParaRPr lang="zh-CN" altLang="en-US" sz="1600"/>
          </a:p>
          <a:p>
            <a:r>
              <a:rPr lang="zh-CN" altLang="en-US" sz="1600"/>
              <a:t>基于拒绝采样的</a:t>
            </a:r>
            <a:r>
              <a:rPr lang="en-US" altLang="zh-CN" sz="1600"/>
              <a:t> SFT</a:t>
            </a:r>
            <a:r>
              <a:rPr lang="zh-CN" altLang="en-US" sz="1600"/>
              <a:t>（如</a:t>
            </a:r>
            <a:r>
              <a:rPr lang="en-US" altLang="zh-CN" sz="1600"/>
              <a:t> CoRAG</a:t>
            </a:r>
            <a:r>
              <a:rPr lang="zh-CN" altLang="en-US" sz="1600"/>
              <a:t>）：从</a:t>
            </a:r>
            <a:r>
              <a:rPr lang="en-US" altLang="zh-CN" sz="1600"/>
              <a:t> QA </a:t>
            </a:r>
            <a:r>
              <a:rPr lang="zh-CN" altLang="en-US" sz="1600"/>
              <a:t>数据中提取中间检索链，支持逐步检索增强与子查询动态重写，减少对人工</a:t>
            </a:r>
            <a:r>
              <a:rPr lang="en-US" altLang="zh-CN" sz="1600"/>
              <a:t> SFT </a:t>
            </a:r>
            <a:r>
              <a:rPr lang="zh-CN" altLang="en-US" sz="1600"/>
              <a:t>数据的依赖。</a:t>
            </a:r>
            <a:endParaRPr lang="zh-CN" altLang="en-US" sz="1600"/>
          </a:p>
          <a:p>
            <a:r>
              <a:rPr lang="en-US" altLang="zh-CN" sz="1600"/>
              <a:t>hint-infer </a:t>
            </a:r>
            <a:r>
              <a:rPr lang="zh-CN" altLang="en-US" sz="1600"/>
              <a:t>机制：监测生成时的</a:t>
            </a:r>
            <a:r>
              <a:rPr lang="en-US" altLang="zh-CN" sz="1600"/>
              <a:t> token </a:t>
            </a:r>
            <a:r>
              <a:rPr lang="zh-CN" altLang="en-US" sz="1600"/>
              <a:t>模式，触发外部计算工具（</a:t>
            </a:r>
            <a:r>
              <a:rPr lang="en-US" altLang="zh-CN" sz="1600"/>
              <a:t>Python </a:t>
            </a:r>
            <a:r>
              <a:rPr lang="zh-CN" altLang="en-US" sz="1600"/>
              <a:t>执行器等），再通过拒绝采样微调，让模型自主生成提示与调用工具。</a:t>
            </a:r>
            <a:endParaRPr lang="zh-CN" altLang="en-US" sz="1600"/>
          </a:p>
          <a:p>
            <a:r>
              <a:rPr lang="en-US" altLang="zh-CN" sz="1600"/>
              <a:t>ATLAS</a:t>
            </a:r>
            <a:r>
              <a:rPr lang="zh-CN" altLang="en-US" sz="1600"/>
              <a:t>：仅在专家轨迹的关键步骤上训练，显著提升泛化。</a:t>
            </a:r>
            <a:endParaRPr lang="zh-CN" altLang="en-US" sz="1600"/>
          </a:p>
          <a:p>
            <a:r>
              <a:rPr lang="zh-CN" altLang="en-US" sz="1600"/>
              <a:t>局限</a:t>
            </a:r>
            <a:endParaRPr lang="zh-CN" altLang="en-US" sz="1600"/>
          </a:p>
          <a:p>
            <a:r>
              <a:rPr lang="en-US" altLang="zh-CN" sz="1600"/>
              <a:t>SFT </a:t>
            </a:r>
            <a:r>
              <a:rPr lang="zh-CN" altLang="en-US" sz="1600"/>
              <a:t>仍局限于离线、静态检索管道，在线自适应能力不足，因此需要</a:t>
            </a:r>
            <a:r>
              <a:rPr lang="en-US" altLang="zh-CN" sz="1600"/>
              <a:t> RL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2310" y="1653540"/>
            <a:ext cx="6475730" cy="414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5" y="-104140"/>
            <a:ext cx="6017895" cy="13817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01.</a:t>
            </a:r>
            <a:r>
              <a:rPr 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deepresearch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技术架构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———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基础模型</a:t>
            </a:r>
            <a:r>
              <a:rPr lang="zh-CN" altLang="en-US" sz="2800" dirty="0"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增强</a:t>
            </a:r>
            <a:endParaRPr lang="zh-CN" altLang="en-US" sz="2800" dirty="0"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0" name="Text 8"/>
          <p:cNvSpPr/>
          <p:nvPr/>
        </p:nvSpPr>
        <p:spPr>
          <a:xfrm>
            <a:off x="3874770" y="346075"/>
            <a:ext cx="4327525" cy="7874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just">
              <a:lnSpc>
                <a:spcPct val="100000"/>
              </a:lnSpc>
            </a:pPr>
            <a:endParaRPr lang="zh-CN" altLang="en-US" sz="32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410" y="968375"/>
            <a:ext cx="5676900" cy="55124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/>
            <a:r>
              <a:rPr lang="zh-CN" altLang="en-US" sz="1600" b="1"/>
              <a:t>强化学习（</a:t>
            </a:r>
            <a:r>
              <a:rPr lang="en-US" altLang="zh-CN" sz="1600" b="1"/>
              <a:t>RL</a:t>
            </a:r>
            <a:r>
              <a:rPr lang="zh-CN" altLang="en-US" sz="1600" b="1"/>
              <a:t>）</a:t>
            </a:r>
            <a:endParaRPr lang="zh-CN" altLang="en-US" sz="1600" b="1"/>
          </a:p>
          <a:p>
            <a:r>
              <a:rPr lang="zh-CN" altLang="en-US" sz="1600" b="1"/>
              <a:t>核心优势</a:t>
            </a:r>
            <a:endParaRPr lang="zh-CN" altLang="en-US" sz="1600" b="1"/>
          </a:p>
          <a:p>
            <a:r>
              <a:rPr lang="zh-CN" altLang="en-US" sz="1600"/>
              <a:t>通过实时奖励信号学习，实现在线查询生成、工具调用的自适应优化，解决合成演示数据与分布偏移问题，在开放环境中更鲁棒。</a:t>
            </a:r>
            <a:endParaRPr lang="zh-CN" altLang="en-US" sz="1600"/>
          </a:p>
          <a:p>
            <a:r>
              <a:rPr lang="zh-CN" altLang="en-US" sz="1600" b="1"/>
              <a:t>发展脉络</a:t>
            </a:r>
            <a:endParaRPr lang="zh-CN" altLang="en-US" sz="1600" b="1"/>
          </a:p>
          <a:p>
            <a:r>
              <a:rPr lang="zh-CN" altLang="en-US" sz="1600"/>
              <a:t>早期：</a:t>
            </a:r>
            <a:r>
              <a:rPr lang="en-US" altLang="zh-CN" sz="1600"/>
              <a:t>DeepRetrieval </a:t>
            </a:r>
            <a:r>
              <a:rPr lang="zh-CN" altLang="en-US" sz="1600"/>
              <a:t>优化查询生成，提升检索质量。</a:t>
            </a:r>
            <a:endParaRPr lang="zh-CN" altLang="en-US" sz="1600"/>
          </a:p>
          <a:p>
            <a:r>
              <a:rPr lang="zh-CN" altLang="en-US" sz="1600"/>
              <a:t>中期：</a:t>
            </a:r>
            <a:r>
              <a:rPr lang="en-US" altLang="zh-CN" sz="1600"/>
              <a:t>ReSearch</a:t>
            </a:r>
            <a:r>
              <a:rPr lang="zh-CN" altLang="en-US" sz="1600"/>
              <a:t>、</a:t>
            </a:r>
            <a:r>
              <a:rPr lang="en-US" altLang="zh-CN" sz="1600"/>
              <a:t>R1-Searcher </a:t>
            </a:r>
            <a:r>
              <a:rPr lang="zh-CN" altLang="en-US" sz="1600"/>
              <a:t>将</a:t>
            </a:r>
            <a:r>
              <a:rPr lang="en-US" altLang="zh-CN" sz="1600"/>
              <a:t> RL </a:t>
            </a:r>
            <a:r>
              <a:rPr lang="zh-CN" altLang="en-US" sz="1600"/>
              <a:t>扩展到检索后的自适应推理，动态</a:t>
            </a:r>
            <a:r>
              <a:rPr lang="en-US" altLang="zh-CN" sz="1600"/>
              <a:t> refine </a:t>
            </a:r>
            <a:r>
              <a:rPr lang="zh-CN" altLang="en-US" sz="1600"/>
              <a:t>搜索策略。</a:t>
            </a:r>
            <a:endParaRPr lang="zh-CN" altLang="en-US" sz="1600"/>
          </a:p>
          <a:p>
            <a:r>
              <a:rPr lang="zh-CN" altLang="en-US" sz="1600"/>
              <a:t>近期：</a:t>
            </a:r>
            <a:r>
              <a:rPr lang="en-US" altLang="zh-CN" sz="1600"/>
              <a:t>Search-R1 </a:t>
            </a:r>
            <a:r>
              <a:rPr lang="zh-CN" altLang="en-US" sz="1600"/>
              <a:t>结构整合复杂搜索交互与推理；</a:t>
            </a:r>
            <a:r>
              <a:rPr lang="en-US" altLang="zh-CN" sz="1600"/>
              <a:t>Agent-R1 </a:t>
            </a:r>
            <a:r>
              <a:rPr lang="zh-CN" altLang="en-US" sz="1600"/>
              <a:t>实现端到端</a:t>
            </a:r>
            <a:r>
              <a:rPr lang="en-US" altLang="zh-CN" sz="1600"/>
              <a:t> RL </a:t>
            </a:r>
            <a:r>
              <a:rPr lang="zh-CN" altLang="en-US" sz="1600"/>
              <a:t>训练的全流程</a:t>
            </a:r>
            <a:r>
              <a:rPr lang="en-US" altLang="zh-CN" sz="1600"/>
              <a:t> DR </a:t>
            </a:r>
            <a:r>
              <a:rPr lang="zh-CN" altLang="en-US" sz="1600"/>
              <a:t>框架，支持多工具协调与自适应规划。</a:t>
            </a:r>
            <a:endParaRPr lang="zh-CN" altLang="en-US" sz="1600"/>
          </a:p>
          <a:p>
            <a:r>
              <a:rPr lang="zh-CN" altLang="en-US" sz="1600"/>
              <a:t>其他：</a:t>
            </a:r>
            <a:r>
              <a:rPr lang="en-US" altLang="zh-CN" sz="1600"/>
              <a:t>WebThinker </a:t>
            </a:r>
            <a:r>
              <a:rPr lang="zh-CN" altLang="en-US" sz="1600"/>
              <a:t>用</a:t>
            </a:r>
            <a:r>
              <a:rPr lang="en-US" altLang="zh-CN" sz="1600"/>
              <a:t> Iterative Online DPO </a:t>
            </a:r>
            <a:r>
              <a:rPr lang="zh-CN" altLang="en-US" sz="1600"/>
              <a:t>交织搜索</a:t>
            </a:r>
            <a:r>
              <a:rPr lang="en-US" altLang="zh-CN" sz="1600"/>
              <a:t> / </a:t>
            </a:r>
            <a:r>
              <a:rPr lang="zh-CN" altLang="en-US" sz="1600"/>
              <a:t>浏览</a:t>
            </a:r>
            <a:r>
              <a:rPr lang="en-US" altLang="zh-CN" sz="1600"/>
              <a:t> / </a:t>
            </a:r>
            <a:r>
              <a:rPr lang="zh-CN" altLang="en-US" sz="1600"/>
              <a:t>报告；</a:t>
            </a:r>
            <a:r>
              <a:rPr lang="en-US" altLang="zh-CN" sz="1600"/>
              <a:t>Pangu DeepDiver </a:t>
            </a:r>
            <a:r>
              <a:rPr lang="zh-CN" altLang="en-US" sz="1600"/>
              <a:t>用</a:t>
            </a:r>
            <a:r>
              <a:rPr lang="en-US" altLang="zh-CN" sz="1600"/>
              <a:t> SFT+RL </a:t>
            </a:r>
            <a:r>
              <a:rPr lang="zh-CN" altLang="en-US" sz="1600"/>
              <a:t>两阶段课程，实现搜索强度自适应。</a:t>
            </a:r>
            <a:endParaRPr lang="zh-CN" altLang="en-US" sz="1600"/>
          </a:p>
          <a:p>
            <a:r>
              <a:rPr lang="zh-CN" altLang="en-US" sz="1600" b="1"/>
              <a:t>奖励与策略优化</a:t>
            </a:r>
            <a:endParaRPr lang="zh-CN" altLang="en-US" sz="1600" b="1"/>
          </a:p>
          <a:p>
            <a:r>
              <a:rPr lang="zh-CN" altLang="en-US" sz="1600"/>
              <a:t>多数开源</a:t>
            </a:r>
            <a:r>
              <a:rPr lang="en-US" altLang="zh-CN" sz="1600"/>
              <a:t> RL </a:t>
            </a:r>
            <a:r>
              <a:rPr lang="zh-CN" altLang="en-US" sz="1600"/>
              <a:t>采用规则</a:t>
            </a:r>
            <a:r>
              <a:rPr lang="en-US" altLang="zh-CN" sz="1600"/>
              <a:t> - based </a:t>
            </a:r>
            <a:r>
              <a:rPr lang="zh-CN" altLang="en-US" sz="1600"/>
              <a:t>奖励（检索相关性、信息准确性、工具调用成功等）。</a:t>
            </a:r>
            <a:endParaRPr lang="zh-CN" altLang="en-US" sz="1600"/>
          </a:p>
          <a:p>
            <a:r>
              <a:rPr lang="zh-CN" altLang="en-US" sz="1600"/>
              <a:t>主流算法：</a:t>
            </a:r>
            <a:r>
              <a:rPr lang="en-US" altLang="zh-CN" sz="1600"/>
              <a:t>PPO</a:t>
            </a:r>
            <a:r>
              <a:rPr lang="zh-CN" altLang="en-US" sz="1600"/>
              <a:t>、</a:t>
            </a:r>
            <a:r>
              <a:rPr lang="en-US" altLang="zh-CN" sz="1600"/>
              <a:t>GRPO</a:t>
            </a:r>
            <a:r>
              <a:rPr lang="zh-CN" altLang="en-US" sz="1600"/>
              <a:t>（</a:t>
            </a:r>
            <a:r>
              <a:rPr lang="en-US" altLang="zh-CN" sz="1600"/>
              <a:t>Group Relative Policy Optimisation</a:t>
            </a:r>
            <a:r>
              <a:rPr lang="zh-CN" altLang="en-US" sz="1600"/>
              <a:t>）。</a:t>
            </a:r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5695" y="0"/>
            <a:ext cx="56038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10.xml><?xml version="1.0" encoding="utf-8"?>
<p:tagLst xmlns:p="http://schemas.openxmlformats.org/presentationml/2006/main">
  <p:tag name="KSO_WM_DIAGRAM_VIRTUALLY_FRAME" val="{&quot;height&quot;:437.22960629921255,&quot;left&quot;:418.7871653543307,&quot;top&quot;:57.374803149606294,&quot;width&quot;:520.4628346456693}"/>
</p:tagLst>
</file>

<file path=ppt/tags/tag11.xml><?xml version="1.0" encoding="utf-8"?>
<p:tagLst xmlns:p="http://schemas.openxmlformats.org/presentationml/2006/main">
  <p:tag name="KSO_WM_DIAGRAM_VIRTUALLY_FRAME" val="{&quot;height&quot;:437.22960629921255,&quot;left&quot;:418.7871653543307,&quot;top&quot;:57.374803149606294,&quot;width&quot;:520.4628346456693}"/>
</p:tagLst>
</file>

<file path=ppt/tags/tag12.xml><?xml version="1.0" encoding="utf-8"?>
<p:tagLst xmlns:p="http://schemas.openxmlformats.org/presentationml/2006/main">
  <p:tag name="KSO_WM_DIAGRAM_VIRTUALLY_FRAME" val="{&quot;height&quot;:437.22960629921255,&quot;left&quot;:418.7871653543307,&quot;top&quot;:57.374803149606294,&quot;width&quot;:520.4628346456693}"/>
</p:tagLst>
</file>

<file path=ppt/tags/tag13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14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15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16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17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18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19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2.xml><?xml version="1.0" encoding="utf-8"?>
<p:tagLst xmlns:p="http://schemas.openxmlformats.org/presentationml/2006/main">
  <p:tag name="KSO_WM_DIAGRAM_VIRTUALLY_FRAME" val="{&quot;height&quot;:437.22960629921255,&quot;left&quot;:418.7871653543307,&quot;top&quot;:57.374803149606294,&quot;width&quot;:520.4628346456693}"/>
</p:tagLst>
</file>

<file path=ppt/tags/tag20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21.xml><?xml version="1.0" encoding="utf-8"?>
<p:tagLst xmlns:p="http://schemas.openxmlformats.org/presentationml/2006/main">
  <p:tag name="TABLE_ENDDRAG_ORIGIN_RECT" val="942*479"/>
  <p:tag name="TABLE_ENDDRAG_RECT" val="16*60*942*479"/>
</p:tagLst>
</file>

<file path=ppt/tags/tag3.xml><?xml version="1.0" encoding="utf-8"?>
<p:tagLst xmlns:p="http://schemas.openxmlformats.org/presentationml/2006/main">
  <p:tag name="KSO_WM_DIAGRAM_VIRTUALLY_FRAME" val="{&quot;height&quot;:437.22960629921255,&quot;left&quot;:418.7871653543307,&quot;top&quot;:57.374803149606294,&quot;width&quot;:520.4628346456693}"/>
</p:tagLst>
</file>

<file path=ppt/tags/tag4.xml><?xml version="1.0" encoding="utf-8"?>
<p:tagLst xmlns:p="http://schemas.openxmlformats.org/presentationml/2006/main">
  <p:tag name="KSO_WM_DIAGRAM_VIRTUALLY_FRAME" val="{&quot;height&quot;:437.22960629921255,&quot;left&quot;:418.7871653543307,&quot;top&quot;:57.374803149606294,&quot;width&quot;:520.4628346456693}"/>
</p:tagLst>
</file>

<file path=ppt/tags/tag5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ags/tag6.xml><?xml version="1.0" encoding="utf-8"?>
<p:tagLst xmlns:p="http://schemas.openxmlformats.org/presentationml/2006/main">
  <p:tag name="KSO_WM_DIAGRAM_VIRTUALLY_FRAME" val="{&quot;height&quot;:437.22960629921255,&quot;left&quot;:418.7871653543307,&quot;top&quot;:57.374803149606294,&quot;width&quot;:520.4628346456693}"/>
</p:tagLst>
</file>

<file path=ppt/tags/tag7.xml><?xml version="1.0" encoding="utf-8"?>
<p:tagLst xmlns:p="http://schemas.openxmlformats.org/presentationml/2006/main">
  <p:tag name="KSO_WM_DIAGRAM_VIRTUALLY_FRAME" val="{&quot;height&quot;:437.22960629921255,&quot;left&quot;:418.7871653543307,&quot;top&quot;:57.374803149606294,&quot;width&quot;:520.4628346456693}"/>
</p:tagLst>
</file>

<file path=ppt/tags/tag8.xml><?xml version="1.0" encoding="utf-8"?>
<p:tagLst xmlns:p="http://schemas.openxmlformats.org/presentationml/2006/main">
  <p:tag name="KSO_WM_DIAGRAM_VIRTUALLY_FRAME" val="{&quot;height&quot;:437.22960629921255,&quot;left&quot;:418.7871653543307,&quot;top&quot;:57.374803149606294,&quot;width&quot;:520.4628346456693}"/>
</p:tagLst>
</file>

<file path=ppt/tags/tag9.xml><?xml version="1.0" encoding="utf-8"?>
<p:tagLst xmlns:p="http://schemas.openxmlformats.org/presentationml/2006/main">
  <p:tag name="KSO_WM_DIAGRAM_VIRTUALLY_FRAME" val="{&quot;height&quot;:437.22960629921255,&quot;left&quot;:415.95,&quot;top&quot;:57.374803149606294,&quot;width&quot;:523.3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15119</Words>
  <Application>WPS 演示</Application>
  <PresentationFormat>On-screen Show (16:9)</PresentationFormat>
  <Paragraphs>593</Paragraphs>
  <Slides>36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Arial</vt:lpstr>
      <vt:lpstr>宋体</vt:lpstr>
      <vt:lpstr>Wingdings</vt:lpstr>
      <vt:lpstr>MiSans</vt:lpstr>
      <vt:lpstr>MiSans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AIGC前沿全景：从多模态到3D未来</dc:title>
  <dc:creator>Kimi</dc:creator>
  <dc:subject>AIGC前沿全景：从多模态到3D未来</dc:subject>
  <cp:lastModifiedBy>WPS_1633512270</cp:lastModifiedBy>
  <cp:revision>57</cp:revision>
  <dcterms:created xsi:type="dcterms:W3CDTF">2025-12-23T07:45:00Z</dcterms:created>
  <dcterms:modified xsi:type="dcterms:W3CDTF">2026-02-04T05:10:27Z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GC前沿全景：从多模态到3D未来","ContentProducer":"001191110108MACG2KBH8F10000","ProduceID":"19b4a235-e5b2-8318-8000-00006f1df4b3","ReservedCode1":"","ContentPropagator":"001191110108MACG2KBH8F20000","PropagateID":"19b4a235-e5b2-8318-8000-00006f1df4b3","ReservedCode2":""}</vt:lpwstr>
  </property>
  <property fmtid="{D5CDD505-2E9C-101B-9397-08002B2CF9AE}" pid="3" name="ICV">
    <vt:lpwstr>2C5DF8C3B54741F8A2A2090657B74457_13</vt:lpwstr>
  </property>
  <property fmtid="{D5CDD505-2E9C-101B-9397-08002B2CF9AE}" pid="4" name="KSOProductBuildVer">
    <vt:lpwstr>2052-12.1.0.24657</vt:lpwstr>
  </property>
</Properties>
</file>